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8229600" cy="5486400"/>
  <p:notesSz cx="6858000" cy="9144000"/>
  <p:embeddedFontLst>
    <p:embeddedFont>
      <p:font typeface="Poppins Medium" panose="020B0604020202020204" charset="0"/>
      <p:regular r:id="rId14"/>
      <p:bold r:id="rId15"/>
      <p:italic r:id="rId16"/>
      <p:boldItalic r:id="rId17"/>
    </p:embeddedFont>
    <p:embeddedFont>
      <p:font typeface="Open Sans"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Poppins Light" panose="020B0604020202020204" charset="0"/>
      <p:regular r:id="rId26"/>
      <p:bold r:id="rId27"/>
      <p:italic r:id="rId28"/>
      <p:boldItalic r:id="rId29"/>
    </p:embeddedFont>
    <p:embeddedFont>
      <p:font typeface="Poppi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56">
          <p15:clr>
            <a:srgbClr val="747775"/>
          </p15:clr>
        </p15:guide>
        <p15:guide id="2" pos="259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aLqZ56WP4z8bgvh3ZVymwdowD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2" y="82"/>
      </p:cViewPr>
      <p:guideLst>
        <p:guide orient="horz" pos="3456"/>
        <p:guide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554"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791" y="4343387"/>
            <a:ext cx="5486400" cy="4114800"/>
          </a:xfrm>
          <a:prstGeom prst="rect">
            <a:avLst/>
          </a:prstGeom>
          <a:noFill/>
          <a:ln>
            <a:noFill/>
          </a:ln>
        </p:spPr>
        <p:txBody>
          <a:bodyPr spcFirstLastPara="1" wrap="square" lIns="53700" tIns="53700" rIns="53700" bIns="53700" anchor="t" anchorCtr="0">
            <a:noAutofit/>
          </a:bodyPr>
          <a:lstStyle/>
          <a:p>
            <a:pPr marL="0" lvl="0" indent="0" algn="l" rtl="0">
              <a:lnSpc>
                <a:spcPct val="100000"/>
              </a:lnSpc>
              <a:spcBef>
                <a:spcPts val="0"/>
              </a:spcBef>
              <a:spcAft>
                <a:spcPts val="0"/>
              </a:spcAft>
              <a:buSzPts val="600"/>
              <a:buNone/>
            </a:pPr>
            <a:endParaRPr/>
          </a:p>
        </p:txBody>
      </p:sp>
      <p:sp>
        <p:nvSpPr>
          <p:cNvPr id="64" name="Google Shape;64;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2e4054541f_0_60: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2e4054541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https://www.zippia.com/advice/average-cost-of-a-bad-hire/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e4054541f_0_4: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2e4054541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e4054541f_0_12: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2e4054541f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2e4054541f_0_2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2e4054541f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2e4054541f_0_35: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2e4054541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e4054541f_0_48: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2e4054541f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1" type="obj">
  <p:cSld name="OBJECT">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p:nvPr/>
        </p:nvSpPr>
        <p:spPr>
          <a:xfrm>
            <a:off x="4093324" y="6229"/>
            <a:ext cx="4133100" cy="24321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 name="Google Shape;11;p12"/>
          <p:cNvSpPr/>
          <p:nvPr/>
        </p:nvSpPr>
        <p:spPr>
          <a:xfrm>
            <a:off x="4142543" y="1259741"/>
            <a:ext cx="4000500" cy="1679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2" name="Google Shape;12;p12"/>
          <p:cNvSpPr/>
          <p:nvPr/>
        </p:nvSpPr>
        <p:spPr>
          <a:xfrm>
            <a:off x="0" y="0"/>
            <a:ext cx="4152900" cy="2430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3" name="Google Shape;13;p12"/>
          <p:cNvSpPr/>
          <p:nvPr/>
        </p:nvSpPr>
        <p:spPr>
          <a:xfrm>
            <a:off x="0" y="1804595"/>
            <a:ext cx="4142400" cy="2432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 name="Google Shape;14;p12"/>
          <p:cNvSpPr/>
          <p:nvPr/>
        </p:nvSpPr>
        <p:spPr>
          <a:xfrm>
            <a:off x="4069264" y="1812981"/>
            <a:ext cx="4152300" cy="24321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 name="Google Shape;15;p12"/>
          <p:cNvSpPr/>
          <p:nvPr/>
        </p:nvSpPr>
        <p:spPr>
          <a:xfrm>
            <a:off x="0" y="3040482"/>
            <a:ext cx="4069200" cy="2430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6" name="Google Shape;16;p12"/>
          <p:cNvSpPr/>
          <p:nvPr/>
        </p:nvSpPr>
        <p:spPr>
          <a:xfrm>
            <a:off x="4092716" y="3601157"/>
            <a:ext cx="4133700" cy="18846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7" name="Google Shape;17;p12"/>
          <p:cNvSpPr/>
          <p:nvPr/>
        </p:nvSpPr>
        <p:spPr>
          <a:xfrm>
            <a:off x="0" y="0"/>
            <a:ext cx="8240392" cy="5479717"/>
          </a:xfrm>
          <a:custGeom>
            <a:avLst/>
            <a:gdLst/>
            <a:ahLst/>
            <a:cxnLst/>
            <a:rect l="l" t="t" r="r" b="b"/>
            <a:pathLst>
              <a:path w="15119985" h="10692130" extrusionOk="0">
                <a:moveTo>
                  <a:pt x="15119985" y="0"/>
                </a:moveTo>
                <a:lnTo>
                  <a:pt x="0" y="0"/>
                </a:lnTo>
                <a:lnTo>
                  <a:pt x="0" y="10692003"/>
                </a:lnTo>
                <a:lnTo>
                  <a:pt x="15119985" y="10692003"/>
                </a:lnTo>
                <a:lnTo>
                  <a:pt x="15119985" y="0"/>
                </a:lnTo>
                <a:close/>
              </a:path>
            </a:pathLst>
          </a:custGeom>
          <a:solidFill>
            <a:srgbClr val="0000FF">
              <a:alpha val="8549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8" name="Google Shape;18;p12"/>
          <p:cNvSpPr txBox="1">
            <a:spLocks noGrp="1"/>
          </p:cNvSpPr>
          <p:nvPr>
            <p:ph type="ftr" idx="11"/>
          </p:nvPr>
        </p:nvSpPr>
        <p:spPr>
          <a:xfrm>
            <a:off x="2798064" y="5102352"/>
            <a:ext cx="2633400" cy="2742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endParaRPr/>
          </a:p>
        </p:txBody>
      </p:sp>
      <p:sp>
        <p:nvSpPr>
          <p:cNvPr id="19" name="Google Shape;19;p12"/>
          <p:cNvSpPr txBox="1">
            <a:spLocks noGrp="1"/>
          </p:cNvSpPr>
          <p:nvPr>
            <p:ph type="dt" idx="10"/>
          </p:nvPr>
        </p:nvSpPr>
        <p:spPr>
          <a:xfrm>
            <a:off x="411480" y="5102352"/>
            <a:ext cx="1892700" cy="274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endParaRPr/>
          </a:p>
        </p:txBody>
      </p:sp>
      <p:sp>
        <p:nvSpPr>
          <p:cNvPr id="20" name="Google Shape;20;p12"/>
          <p:cNvSpPr txBox="1">
            <a:spLocks noGrp="1"/>
          </p:cNvSpPr>
          <p:nvPr>
            <p:ph type="sldNum" idx="12"/>
          </p:nvPr>
        </p:nvSpPr>
        <p:spPr>
          <a:xfrm>
            <a:off x="5925312" y="5102352"/>
            <a:ext cx="1892700" cy="153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21"/>
          <p:cNvSpPr/>
          <p:nvPr/>
        </p:nvSpPr>
        <p:spPr>
          <a:xfrm>
            <a:off x="4114800" y="-133"/>
            <a:ext cx="4114800" cy="5486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1"/>
          <p:cNvSpPr txBox="1">
            <a:spLocks noGrp="1"/>
          </p:cNvSpPr>
          <p:nvPr>
            <p:ph type="title"/>
          </p:nvPr>
        </p:nvSpPr>
        <p:spPr>
          <a:xfrm>
            <a:off x="238950" y="1315387"/>
            <a:ext cx="3640800" cy="1581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2" name="Google Shape;52;p21"/>
          <p:cNvSpPr txBox="1">
            <a:spLocks noGrp="1"/>
          </p:cNvSpPr>
          <p:nvPr>
            <p:ph type="subTitle" idx="1"/>
          </p:nvPr>
        </p:nvSpPr>
        <p:spPr>
          <a:xfrm>
            <a:off x="238950" y="2989947"/>
            <a:ext cx="3640800" cy="13173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21"/>
          <p:cNvSpPr txBox="1">
            <a:spLocks noGrp="1"/>
          </p:cNvSpPr>
          <p:nvPr>
            <p:ph type="body" idx="2"/>
          </p:nvPr>
        </p:nvSpPr>
        <p:spPr>
          <a:xfrm>
            <a:off x="4445550" y="772347"/>
            <a:ext cx="3453300" cy="39414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4" name="Google Shape;54;p21"/>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22"/>
          <p:cNvSpPr txBox="1">
            <a:spLocks noGrp="1"/>
          </p:cNvSpPr>
          <p:nvPr>
            <p:ph type="body" idx="1"/>
          </p:nvPr>
        </p:nvSpPr>
        <p:spPr>
          <a:xfrm>
            <a:off x="280530" y="4512613"/>
            <a:ext cx="5398800" cy="6453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7" name="Google Shape;57;p22"/>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23"/>
          <p:cNvSpPr txBox="1">
            <a:spLocks noGrp="1"/>
          </p:cNvSpPr>
          <p:nvPr>
            <p:ph type="title" hasCustomPrompt="1"/>
          </p:nvPr>
        </p:nvSpPr>
        <p:spPr>
          <a:xfrm>
            <a:off x="280530" y="1179867"/>
            <a:ext cx="7668600" cy="2094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23"/>
          <p:cNvSpPr txBox="1">
            <a:spLocks noGrp="1"/>
          </p:cNvSpPr>
          <p:nvPr>
            <p:ph type="body" idx="1"/>
          </p:nvPr>
        </p:nvSpPr>
        <p:spPr>
          <a:xfrm>
            <a:off x="280530" y="3362373"/>
            <a:ext cx="7668600" cy="13875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1" name="Google Shape;61;p23"/>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3"/>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14"/>
          <p:cNvSpPr txBox="1">
            <a:spLocks noGrp="1"/>
          </p:cNvSpPr>
          <p:nvPr>
            <p:ph type="ctrTitle"/>
          </p:nvPr>
        </p:nvSpPr>
        <p:spPr>
          <a:xfrm>
            <a:off x="280538" y="794213"/>
            <a:ext cx="7668600" cy="2189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 name="Google Shape;25;p14"/>
          <p:cNvSpPr txBox="1">
            <a:spLocks noGrp="1"/>
          </p:cNvSpPr>
          <p:nvPr>
            <p:ph type="subTitle" idx="1"/>
          </p:nvPr>
        </p:nvSpPr>
        <p:spPr>
          <a:xfrm>
            <a:off x="280530" y="3023067"/>
            <a:ext cx="7668600" cy="8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p14"/>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280530" y="2294240"/>
            <a:ext cx="7668600" cy="89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 name="Google Shape;29;p15"/>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280530" y="474693"/>
            <a:ext cx="7668600" cy="61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16"/>
          <p:cNvSpPr txBox="1">
            <a:spLocks noGrp="1"/>
          </p:cNvSpPr>
          <p:nvPr>
            <p:ph type="body" idx="1"/>
          </p:nvPr>
        </p:nvSpPr>
        <p:spPr>
          <a:xfrm>
            <a:off x="280530" y="1229307"/>
            <a:ext cx="7668600" cy="36441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3" name="Google Shape;33;p16"/>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280530" y="474693"/>
            <a:ext cx="7668600" cy="61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17"/>
          <p:cNvSpPr txBox="1">
            <a:spLocks noGrp="1"/>
          </p:cNvSpPr>
          <p:nvPr>
            <p:ph type="body" idx="1"/>
          </p:nvPr>
        </p:nvSpPr>
        <p:spPr>
          <a:xfrm>
            <a:off x="280530" y="1229307"/>
            <a:ext cx="3600000" cy="3644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17"/>
          <p:cNvSpPr txBox="1">
            <a:spLocks noGrp="1"/>
          </p:cNvSpPr>
          <p:nvPr>
            <p:ph type="body" idx="2"/>
          </p:nvPr>
        </p:nvSpPr>
        <p:spPr>
          <a:xfrm>
            <a:off x="4349160" y="1229307"/>
            <a:ext cx="3600000" cy="3644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17"/>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280530" y="474693"/>
            <a:ext cx="7668600" cy="61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18"/>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19"/>
          <p:cNvSpPr txBox="1">
            <a:spLocks noGrp="1"/>
          </p:cNvSpPr>
          <p:nvPr>
            <p:ph type="title"/>
          </p:nvPr>
        </p:nvSpPr>
        <p:spPr>
          <a:xfrm>
            <a:off x="280530" y="592640"/>
            <a:ext cx="2527200" cy="80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p19"/>
          <p:cNvSpPr txBox="1">
            <a:spLocks noGrp="1"/>
          </p:cNvSpPr>
          <p:nvPr>
            <p:ph type="body" idx="1"/>
          </p:nvPr>
        </p:nvSpPr>
        <p:spPr>
          <a:xfrm>
            <a:off x="280530" y="1482240"/>
            <a:ext cx="2527200" cy="33915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p19"/>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441225" y="480160"/>
            <a:ext cx="5730900" cy="4363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p20"/>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280530" y="474693"/>
            <a:ext cx="7668600" cy="610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280530" y="1229307"/>
            <a:ext cx="7668600" cy="36441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7625212" y="4974098"/>
            <a:ext cx="493800" cy="419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
          <p:cNvGrpSpPr/>
          <p:nvPr/>
        </p:nvGrpSpPr>
        <p:grpSpPr>
          <a:xfrm>
            <a:off x="1843089" y="2060589"/>
            <a:ext cx="4275260" cy="941615"/>
            <a:chOff x="3387408" y="3697325"/>
            <a:chExt cx="7857490" cy="1835150"/>
          </a:xfrm>
        </p:grpSpPr>
        <p:sp>
          <p:nvSpPr>
            <p:cNvPr id="67" name="Google Shape;67;p1"/>
            <p:cNvSpPr/>
            <p:nvPr/>
          </p:nvSpPr>
          <p:spPr>
            <a:xfrm>
              <a:off x="3387408" y="3697325"/>
              <a:ext cx="7857490" cy="1835150"/>
            </a:xfrm>
            <a:custGeom>
              <a:avLst/>
              <a:gdLst/>
              <a:ahLst/>
              <a:cxnLst/>
              <a:rect l="l" t="t" r="r" b="b"/>
              <a:pathLst>
                <a:path w="7857490" h="1835150" extrusionOk="0">
                  <a:moveTo>
                    <a:pt x="6924444" y="0"/>
                  </a:moveTo>
                  <a:lnTo>
                    <a:pt x="917510" y="0"/>
                  </a:lnTo>
                  <a:lnTo>
                    <a:pt x="868780" y="1288"/>
                  </a:lnTo>
                  <a:lnTo>
                    <a:pt x="820692" y="5109"/>
                  </a:lnTo>
                  <a:lnTo>
                    <a:pt x="773313" y="11398"/>
                  </a:lnTo>
                  <a:lnTo>
                    <a:pt x="726707" y="20088"/>
                  </a:lnTo>
                  <a:lnTo>
                    <a:pt x="680941" y="31115"/>
                  </a:lnTo>
                  <a:lnTo>
                    <a:pt x="636079" y="44414"/>
                  </a:lnTo>
                  <a:lnTo>
                    <a:pt x="592187" y="59917"/>
                  </a:lnTo>
                  <a:lnTo>
                    <a:pt x="549331" y="77562"/>
                  </a:lnTo>
                  <a:lnTo>
                    <a:pt x="507576" y="97281"/>
                  </a:lnTo>
                  <a:lnTo>
                    <a:pt x="466987" y="119009"/>
                  </a:lnTo>
                  <a:lnTo>
                    <a:pt x="427630" y="142681"/>
                  </a:lnTo>
                  <a:lnTo>
                    <a:pt x="389570" y="168232"/>
                  </a:lnTo>
                  <a:lnTo>
                    <a:pt x="352874" y="195595"/>
                  </a:lnTo>
                  <a:lnTo>
                    <a:pt x="317605" y="224706"/>
                  </a:lnTo>
                  <a:lnTo>
                    <a:pt x="283830" y="255500"/>
                  </a:lnTo>
                  <a:lnTo>
                    <a:pt x="251615" y="287910"/>
                  </a:lnTo>
                  <a:lnTo>
                    <a:pt x="221024" y="321871"/>
                  </a:lnTo>
                  <a:lnTo>
                    <a:pt x="192123" y="357318"/>
                  </a:lnTo>
                  <a:lnTo>
                    <a:pt x="164978" y="394185"/>
                  </a:lnTo>
                  <a:lnTo>
                    <a:pt x="139654" y="432407"/>
                  </a:lnTo>
                  <a:lnTo>
                    <a:pt x="116217" y="471919"/>
                  </a:lnTo>
                  <a:lnTo>
                    <a:pt x="94731" y="512654"/>
                  </a:lnTo>
                  <a:lnTo>
                    <a:pt x="75264" y="554549"/>
                  </a:lnTo>
                  <a:lnTo>
                    <a:pt x="57878" y="597536"/>
                  </a:lnTo>
                  <a:lnTo>
                    <a:pt x="42642" y="641551"/>
                  </a:lnTo>
                  <a:lnTo>
                    <a:pt x="29619" y="686528"/>
                  </a:lnTo>
                  <a:lnTo>
                    <a:pt x="18876" y="732402"/>
                  </a:lnTo>
                  <a:lnTo>
                    <a:pt x="10477" y="779107"/>
                  </a:lnTo>
                  <a:lnTo>
                    <a:pt x="4489" y="826578"/>
                  </a:lnTo>
                  <a:lnTo>
                    <a:pt x="976" y="874750"/>
                  </a:lnTo>
                  <a:lnTo>
                    <a:pt x="0" y="922245"/>
                  </a:lnTo>
                  <a:lnTo>
                    <a:pt x="1468" y="969185"/>
                  </a:lnTo>
                  <a:lnTo>
                    <a:pt x="5322" y="1015513"/>
                  </a:lnTo>
                  <a:lnTo>
                    <a:pt x="11501" y="1061170"/>
                  </a:lnTo>
                  <a:lnTo>
                    <a:pt x="19945" y="1106100"/>
                  </a:lnTo>
                  <a:lnTo>
                    <a:pt x="30595" y="1150246"/>
                  </a:lnTo>
                  <a:lnTo>
                    <a:pt x="43390" y="1193548"/>
                  </a:lnTo>
                  <a:lnTo>
                    <a:pt x="58270" y="1235950"/>
                  </a:lnTo>
                  <a:lnTo>
                    <a:pt x="75176" y="1277394"/>
                  </a:lnTo>
                  <a:lnTo>
                    <a:pt x="94048" y="1317823"/>
                  </a:lnTo>
                  <a:lnTo>
                    <a:pt x="114824" y="1357179"/>
                  </a:lnTo>
                  <a:lnTo>
                    <a:pt x="137447" y="1395405"/>
                  </a:lnTo>
                  <a:lnTo>
                    <a:pt x="161855" y="1432443"/>
                  </a:lnTo>
                  <a:lnTo>
                    <a:pt x="187989" y="1468234"/>
                  </a:lnTo>
                  <a:lnTo>
                    <a:pt x="215788" y="1502723"/>
                  </a:lnTo>
                  <a:lnTo>
                    <a:pt x="245194" y="1535851"/>
                  </a:lnTo>
                  <a:lnTo>
                    <a:pt x="276145" y="1567561"/>
                  </a:lnTo>
                  <a:lnTo>
                    <a:pt x="308582" y="1597795"/>
                  </a:lnTo>
                  <a:lnTo>
                    <a:pt x="342445" y="1626496"/>
                  </a:lnTo>
                  <a:lnTo>
                    <a:pt x="377674" y="1653605"/>
                  </a:lnTo>
                  <a:lnTo>
                    <a:pt x="414209" y="1679066"/>
                  </a:lnTo>
                  <a:lnTo>
                    <a:pt x="451990" y="1702821"/>
                  </a:lnTo>
                  <a:lnTo>
                    <a:pt x="490957" y="1724812"/>
                  </a:lnTo>
                  <a:lnTo>
                    <a:pt x="531050" y="1744982"/>
                  </a:lnTo>
                  <a:lnTo>
                    <a:pt x="572209" y="1763274"/>
                  </a:lnTo>
                  <a:lnTo>
                    <a:pt x="614375" y="1779629"/>
                  </a:lnTo>
                  <a:lnTo>
                    <a:pt x="657487" y="1793990"/>
                  </a:lnTo>
                  <a:lnTo>
                    <a:pt x="701485" y="1806299"/>
                  </a:lnTo>
                  <a:lnTo>
                    <a:pt x="746310" y="1816500"/>
                  </a:lnTo>
                  <a:lnTo>
                    <a:pt x="791901" y="1824534"/>
                  </a:lnTo>
                  <a:lnTo>
                    <a:pt x="838199" y="1830344"/>
                  </a:lnTo>
                  <a:lnTo>
                    <a:pt x="885143" y="1833872"/>
                  </a:lnTo>
                  <a:lnTo>
                    <a:pt x="932673" y="1835061"/>
                  </a:lnTo>
                  <a:lnTo>
                    <a:pt x="6939621" y="1835061"/>
                  </a:lnTo>
                  <a:lnTo>
                    <a:pt x="6988352" y="1833772"/>
                  </a:lnTo>
                  <a:lnTo>
                    <a:pt x="7036441" y="1829950"/>
                  </a:lnTo>
                  <a:lnTo>
                    <a:pt x="7083821" y="1823661"/>
                  </a:lnTo>
                  <a:lnTo>
                    <a:pt x="7130428" y="1814969"/>
                  </a:lnTo>
                  <a:lnTo>
                    <a:pt x="7176196" y="1803940"/>
                  </a:lnTo>
                  <a:lnTo>
                    <a:pt x="7221059" y="1790640"/>
                  </a:lnTo>
                  <a:lnTo>
                    <a:pt x="7264952" y="1775134"/>
                  </a:lnTo>
                  <a:lnTo>
                    <a:pt x="7307809" y="1757487"/>
                  </a:lnTo>
                  <a:lnTo>
                    <a:pt x="7349565" y="1737765"/>
                  </a:lnTo>
                  <a:lnTo>
                    <a:pt x="7390155" y="1716034"/>
                  </a:lnTo>
                  <a:lnTo>
                    <a:pt x="7429513" y="1692359"/>
                  </a:lnTo>
                  <a:lnTo>
                    <a:pt x="7467573" y="1666805"/>
                  </a:lnTo>
                  <a:lnTo>
                    <a:pt x="7504270" y="1639438"/>
                  </a:lnTo>
                  <a:lnTo>
                    <a:pt x="7539539" y="1610324"/>
                  </a:lnTo>
                  <a:lnTo>
                    <a:pt x="7573314" y="1579527"/>
                  </a:lnTo>
                  <a:lnTo>
                    <a:pt x="7605530" y="1547114"/>
                  </a:lnTo>
                  <a:lnTo>
                    <a:pt x="7636121" y="1513149"/>
                  </a:lnTo>
                  <a:lnTo>
                    <a:pt x="7665022" y="1477698"/>
                  </a:lnTo>
                  <a:lnTo>
                    <a:pt x="7692167" y="1440828"/>
                  </a:lnTo>
                  <a:lnTo>
                    <a:pt x="7717490" y="1402602"/>
                  </a:lnTo>
                  <a:lnTo>
                    <a:pt x="7740927" y="1363087"/>
                  </a:lnTo>
                  <a:lnTo>
                    <a:pt x="7762412" y="1322348"/>
                  </a:lnTo>
                  <a:lnTo>
                    <a:pt x="7781879" y="1280451"/>
                  </a:lnTo>
                  <a:lnTo>
                    <a:pt x="7799263" y="1237461"/>
                  </a:lnTo>
                  <a:lnTo>
                    <a:pt x="7814498" y="1193443"/>
                  </a:lnTo>
                  <a:lnTo>
                    <a:pt x="7827520" y="1148463"/>
                  </a:lnTo>
                  <a:lnTo>
                    <a:pt x="7838261" y="1102587"/>
                  </a:lnTo>
                  <a:lnTo>
                    <a:pt x="7846658" y="1055880"/>
                  </a:lnTo>
                  <a:lnTo>
                    <a:pt x="7852644" y="1008407"/>
                  </a:lnTo>
                  <a:lnTo>
                    <a:pt x="7856155" y="960234"/>
                  </a:lnTo>
                  <a:lnTo>
                    <a:pt x="7857128" y="912741"/>
                  </a:lnTo>
                  <a:lnTo>
                    <a:pt x="7855656" y="865804"/>
                  </a:lnTo>
                  <a:lnTo>
                    <a:pt x="7851799" y="819479"/>
                  </a:lnTo>
                  <a:lnTo>
                    <a:pt x="7845617" y="773824"/>
                  </a:lnTo>
                  <a:lnTo>
                    <a:pt x="7837171" y="728896"/>
                  </a:lnTo>
                  <a:lnTo>
                    <a:pt x="7826519" y="684754"/>
                  </a:lnTo>
                  <a:lnTo>
                    <a:pt x="7813721" y="641455"/>
                  </a:lnTo>
                  <a:lnTo>
                    <a:pt x="7798839" y="599056"/>
                  </a:lnTo>
                  <a:lnTo>
                    <a:pt x="7781931" y="557614"/>
                  </a:lnTo>
                  <a:lnTo>
                    <a:pt x="7763059" y="517189"/>
                  </a:lnTo>
                  <a:lnTo>
                    <a:pt x="7742280" y="477836"/>
                  </a:lnTo>
                  <a:lnTo>
                    <a:pt x="7719657" y="439613"/>
                  </a:lnTo>
                  <a:lnTo>
                    <a:pt x="7695247" y="402579"/>
                  </a:lnTo>
                  <a:lnTo>
                    <a:pt x="7669113" y="366790"/>
                  </a:lnTo>
                  <a:lnTo>
                    <a:pt x="7641313" y="332304"/>
                  </a:lnTo>
                  <a:lnTo>
                    <a:pt x="7611907" y="299179"/>
                  </a:lnTo>
                  <a:lnTo>
                    <a:pt x="7580955" y="267472"/>
                  </a:lnTo>
                  <a:lnTo>
                    <a:pt x="7548518" y="237241"/>
                  </a:lnTo>
                  <a:lnTo>
                    <a:pt x="7514655" y="208543"/>
                  </a:lnTo>
                  <a:lnTo>
                    <a:pt x="7479427" y="181436"/>
                  </a:lnTo>
                  <a:lnTo>
                    <a:pt x="7442892" y="155977"/>
                  </a:lnTo>
                  <a:lnTo>
                    <a:pt x="7405112" y="132225"/>
                  </a:lnTo>
                  <a:lnTo>
                    <a:pt x="7366145" y="110236"/>
                  </a:lnTo>
                  <a:lnTo>
                    <a:pt x="7326053" y="90068"/>
                  </a:lnTo>
                  <a:lnTo>
                    <a:pt x="7284895" y="71778"/>
                  </a:lnTo>
                  <a:lnTo>
                    <a:pt x="7242730" y="55425"/>
                  </a:lnTo>
                  <a:lnTo>
                    <a:pt x="7199620" y="41066"/>
                  </a:lnTo>
                  <a:lnTo>
                    <a:pt x="7155623" y="28758"/>
                  </a:lnTo>
                  <a:lnTo>
                    <a:pt x="7110800" y="18558"/>
                  </a:lnTo>
                  <a:lnTo>
                    <a:pt x="7065211" y="10525"/>
                  </a:lnTo>
                  <a:lnTo>
                    <a:pt x="7018915" y="4716"/>
                  </a:lnTo>
                  <a:lnTo>
                    <a:pt x="6971973" y="1188"/>
                  </a:lnTo>
                  <a:lnTo>
                    <a:pt x="69244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68" name="Google Shape;68;p1"/>
            <p:cNvSpPr/>
            <p:nvPr/>
          </p:nvSpPr>
          <p:spPr>
            <a:xfrm>
              <a:off x="4045216" y="4099039"/>
              <a:ext cx="6513300" cy="1028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grpSp>
      <p:sp>
        <p:nvSpPr>
          <p:cNvPr id="69" name="Google Shape;69;p1"/>
          <p:cNvSpPr/>
          <p:nvPr/>
        </p:nvSpPr>
        <p:spPr>
          <a:xfrm>
            <a:off x="5265334" y="1074396"/>
            <a:ext cx="717900" cy="553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0" name="Google Shape;70;p1"/>
          <p:cNvSpPr/>
          <p:nvPr/>
        </p:nvSpPr>
        <p:spPr>
          <a:xfrm>
            <a:off x="7255522" y="1076252"/>
            <a:ext cx="780900" cy="600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1" name="Google Shape;71;p1"/>
          <p:cNvSpPr/>
          <p:nvPr/>
        </p:nvSpPr>
        <p:spPr>
          <a:xfrm>
            <a:off x="2235652" y="394561"/>
            <a:ext cx="684300" cy="527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2" name="Google Shape;72;p1"/>
          <p:cNvSpPr/>
          <p:nvPr/>
        </p:nvSpPr>
        <p:spPr>
          <a:xfrm>
            <a:off x="6291989" y="376891"/>
            <a:ext cx="823500" cy="6342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3" name="Google Shape;73;p1"/>
          <p:cNvSpPr/>
          <p:nvPr/>
        </p:nvSpPr>
        <p:spPr>
          <a:xfrm>
            <a:off x="1304657" y="928381"/>
            <a:ext cx="684300" cy="5265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4" name="Google Shape;74;p1"/>
          <p:cNvSpPr/>
          <p:nvPr/>
        </p:nvSpPr>
        <p:spPr>
          <a:xfrm>
            <a:off x="3275132" y="992556"/>
            <a:ext cx="730800" cy="562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5" name="Google Shape;75;p1"/>
          <p:cNvSpPr/>
          <p:nvPr/>
        </p:nvSpPr>
        <p:spPr>
          <a:xfrm>
            <a:off x="4124273" y="346203"/>
            <a:ext cx="909300" cy="699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6" name="Google Shape;76;p1"/>
          <p:cNvSpPr/>
          <p:nvPr/>
        </p:nvSpPr>
        <p:spPr>
          <a:xfrm>
            <a:off x="643887" y="380614"/>
            <a:ext cx="746700" cy="574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grpSp>
        <p:nvGrpSpPr>
          <p:cNvPr id="77" name="Google Shape;77;p1"/>
          <p:cNvGrpSpPr/>
          <p:nvPr/>
        </p:nvGrpSpPr>
        <p:grpSpPr>
          <a:xfrm>
            <a:off x="477561" y="4428526"/>
            <a:ext cx="1121848" cy="961734"/>
            <a:chOff x="877708" y="8630922"/>
            <a:chExt cx="2061842" cy="1874359"/>
          </a:xfrm>
        </p:grpSpPr>
        <p:sp>
          <p:nvSpPr>
            <p:cNvPr id="78" name="Google Shape;78;p1"/>
            <p:cNvSpPr/>
            <p:nvPr/>
          </p:nvSpPr>
          <p:spPr>
            <a:xfrm>
              <a:off x="877708" y="8630922"/>
              <a:ext cx="1725000" cy="14064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9" name="Google Shape;79;p1"/>
            <p:cNvSpPr/>
            <p:nvPr/>
          </p:nvSpPr>
          <p:spPr>
            <a:xfrm>
              <a:off x="1572450" y="9663481"/>
              <a:ext cx="1367100" cy="841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grpSp>
      <p:sp>
        <p:nvSpPr>
          <p:cNvPr id="80" name="Google Shape;80;p1"/>
          <p:cNvSpPr/>
          <p:nvPr/>
        </p:nvSpPr>
        <p:spPr>
          <a:xfrm>
            <a:off x="5960945" y="4977324"/>
            <a:ext cx="741900" cy="4314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1" name="Google Shape;81;p1"/>
          <p:cNvSpPr/>
          <p:nvPr/>
        </p:nvSpPr>
        <p:spPr>
          <a:xfrm>
            <a:off x="6830726" y="4606650"/>
            <a:ext cx="717600" cy="4170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2" name="Google Shape;82;p1"/>
          <p:cNvSpPr/>
          <p:nvPr/>
        </p:nvSpPr>
        <p:spPr>
          <a:xfrm>
            <a:off x="2175606" y="4952829"/>
            <a:ext cx="784500" cy="4557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3" name="Google Shape;83;p1"/>
          <p:cNvSpPr/>
          <p:nvPr/>
        </p:nvSpPr>
        <p:spPr>
          <a:xfrm>
            <a:off x="3219342" y="4616323"/>
            <a:ext cx="670500" cy="3894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4" name="Google Shape;84;p1"/>
          <p:cNvSpPr/>
          <p:nvPr/>
        </p:nvSpPr>
        <p:spPr>
          <a:xfrm>
            <a:off x="5088449" y="4613741"/>
            <a:ext cx="745500" cy="4326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5" name="Google Shape;85;p1"/>
          <p:cNvSpPr/>
          <p:nvPr/>
        </p:nvSpPr>
        <p:spPr>
          <a:xfrm>
            <a:off x="4090926" y="4951539"/>
            <a:ext cx="718500" cy="4170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6" name="Google Shape;86;p1"/>
          <p:cNvSpPr/>
          <p:nvPr/>
        </p:nvSpPr>
        <p:spPr>
          <a:xfrm>
            <a:off x="435028" y="1837657"/>
            <a:ext cx="657600" cy="505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7" name="Google Shape;87;p1"/>
          <p:cNvSpPr/>
          <p:nvPr/>
        </p:nvSpPr>
        <p:spPr>
          <a:xfrm>
            <a:off x="7309349" y="3617590"/>
            <a:ext cx="657600" cy="5058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8" name="Google Shape;88;p1"/>
          <p:cNvSpPr/>
          <p:nvPr/>
        </p:nvSpPr>
        <p:spPr>
          <a:xfrm>
            <a:off x="210065" y="3614723"/>
            <a:ext cx="682500" cy="5247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89" name="Google Shape;89;p1"/>
          <p:cNvSpPr/>
          <p:nvPr/>
        </p:nvSpPr>
        <p:spPr>
          <a:xfrm>
            <a:off x="6626935" y="1828274"/>
            <a:ext cx="682500" cy="5247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90" name="Google Shape;90;p1"/>
          <p:cNvSpPr/>
          <p:nvPr/>
        </p:nvSpPr>
        <p:spPr>
          <a:xfrm>
            <a:off x="315532" y="2716022"/>
            <a:ext cx="656700" cy="505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91" name="Google Shape;91;p1"/>
          <p:cNvSpPr/>
          <p:nvPr/>
        </p:nvSpPr>
        <p:spPr>
          <a:xfrm>
            <a:off x="6859050" y="2585522"/>
            <a:ext cx="656700" cy="505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92" name="Google Shape;92;p1"/>
          <p:cNvSpPr txBox="1"/>
          <p:nvPr/>
        </p:nvSpPr>
        <p:spPr>
          <a:xfrm>
            <a:off x="1782025" y="3166593"/>
            <a:ext cx="4397400" cy="1119286"/>
          </a:xfrm>
          <a:prstGeom prst="rect">
            <a:avLst/>
          </a:prstGeom>
          <a:noFill/>
          <a:ln>
            <a:noFill/>
          </a:ln>
        </p:spPr>
        <p:txBody>
          <a:bodyPr spcFirstLastPara="1" wrap="square" lIns="182875" tIns="91425" rIns="18287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600" dirty="0" smtClean="0">
                <a:solidFill>
                  <a:schemeClr val="lt1"/>
                </a:solidFill>
                <a:latin typeface="Open Sans"/>
                <a:ea typeface="Open Sans"/>
                <a:cs typeface="Open Sans"/>
                <a:sym typeface="Open Sans"/>
              </a:rPr>
              <a:t>Presented by:-</a:t>
            </a:r>
          </a:p>
          <a:p>
            <a:pPr marL="0" marR="0" lvl="0" indent="0" algn="ctr" rtl="0">
              <a:lnSpc>
                <a:spcPct val="115000"/>
              </a:lnSpc>
              <a:spcBef>
                <a:spcPts val="0"/>
              </a:spcBef>
              <a:spcAft>
                <a:spcPts val="0"/>
              </a:spcAft>
              <a:buClr>
                <a:srgbClr val="000000"/>
              </a:buClr>
              <a:buSzPts val="1400"/>
              <a:buFont typeface="Arial"/>
              <a:buNone/>
            </a:pPr>
            <a:r>
              <a:rPr lang="en-US" sz="1600" dirty="0" smtClean="0">
                <a:solidFill>
                  <a:schemeClr val="lt1"/>
                </a:solidFill>
                <a:latin typeface="Open Sans"/>
                <a:ea typeface="Open Sans"/>
                <a:cs typeface="Open Sans"/>
                <a:sym typeface="Open Sans"/>
              </a:rPr>
              <a:t>Prashant Kumar</a:t>
            </a:r>
            <a:endParaRPr sz="1600" b="0" i="0" u="none" strike="noStrike" cap="none" dirty="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g22e4054541f_0_48"/>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59" name="Google Shape;159;g22e4054541f_0_48"/>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22e4054541f_0_48"/>
          <p:cNvSpPr txBox="1"/>
          <p:nvPr/>
        </p:nvSpPr>
        <p:spPr>
          <a:xfrm>
            <a:off x="404306" y="3044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Learning</a:t>
            </a:r>
            <a:endParaRPr sz="2400" b="0" i="0" u="none" strike="noStrike" cap="none">
              <a:solidFill>
                <a:srgbClr val="0029FF"/>
              </a:solidFill>
              <a:latin typeface="Poppins Medium"/>
              <a:ea typeface="Poppins Medium"/>
              <a:cs typeface="Poppins Medium"/>
              <a:sym typeface="Poppins Medium"/>
            </a:endParaRPr>
          </a:p>
        </p:txBody>
      </p:sp>
      <p:sp>
        <p:nvSpPr>
          <p:cNvPr id="161" name="Google Shape;161;g22e4054541f_0_48"/>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2e4054541f_0_48"/>
          <p:cNvSpPr txBox="1"/>
          <p:nvPr/>
        </p:nvSpPr>
        <p:spPr>
          <a:xfrm>
            <a:off x="321599" y="903700"/>
            <a:ext cx="7716175" cy="4493508"/>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sz="1400" b="0" i="0" u="none" strike="noStrike" cap="none" dirty="0" smtClean="0">
                <a:solidFill>
                  <a:schemeClr val="dk1"/>
                </a:solidFill>
                <a:latin typeface="Open Sans"/>
                <a:ea typeface="Open Sans"/>
                <a:cs typeface="Open Sans"/>
                <a:sym typeface="Open Sans"/>
              </a:rPr>
              <a:t>User centric design thinking approach</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dirty="0" smtClean="0">
                <a:solidFill>
                  <a:schemeClr val="dk1"/>
                </a:solidFill>
                <a:latin typeface="Open Sans"/>
                <a:ea typeface="Open Sans"/>
                <a:cs typeface="Open Sans"/>
                <a:sym typeface="Open Sans"/>
              </a:rPr>
              <a:t>Problem solving approach</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sz="1400" b="0" i="0" u="none" strike="noStrike" cap="none" dirty="0" smtClean="0">
                <a:solidFill>
                  <a:schemeClr val="dk1"/>
                </a:solidFill>
                <a:latin typeface="Open Sans"/>
                <a:ea typeface="Open Sans"/>
                <a:cs typeface="Open Sans"/>
                <a:sym typeface="Open Sans"/>
              </a:rPr>
              <a:t>Innovation and creativity</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dirty="0" smtClean="0">
                <a:solidFill>
                  <a:schemeClr val="dk1"/>
                </a:solidFill>
                <a:latin typeface="Open Sans"/>
                <a:ea typeface="Open Sans"/>
                <a:cs typeface="Open Sans"/>
                <a:sym typeface="Open Sans"/>
              </a:rPr>
              <a:t>Continuous Improvement culture</a:t>
            </a:r>
          </a:p>
          <a:p>
            <a:pPr marL="285750" indent="-285750">
              <a:buSzPts val="1400"/>
              <a:buFont typeface="Wingdings" panose="05000000000000000000" pitchFamily="2" charset="2"/>
              <a:buChar char="ü"/>
            </a:pPr>
            <a:r>
              <a:rPr lang="en-US" dirty="0">
                <a:solidFill>
                  <a:schemeClr val="dk1"/>
                </a:solidFill>
                <a:latin typeface="Open Sans"/>
                <a:ea typeface="Open Sans"/>
                <a:cs typeface="Open Sans"/>
              </a:rPr>
              <a:t>continuously improve the diagnosis as we scale with appropriate feedbacks. </a:t>
            </a:r>
            <a:endParaRPr lang="en-US" dirty="0">
              <a:solidFill>
                <a:schemeClr val="dk1"/>
              </a:solidFill>
              <a:latin typeface="Open Sans"/>
              <a:ea typeface="Open Sans"/>
              <a:cs typeface="Open Sans"/>
              <a:sym typeface="Open Sans"/>
            </a:endParaRPr>
          </a:p>
          <a:p>
            <a:pPr marL="285750" indent="-285750">
              <a:buSzPts val="1400"/>
              <a:buFont typeface="Wingdings" panose="05000000000000000000" pitchFamily="2" charset="2"/>
              <a:buChar char="ü"/>
            </a:pPr>
            <a:r>
              <a:rPr lang="en-US" dirty="0">
                <a:solidFill>
                  <a:schemeClr val="dk1"/>
                </a:solidFill>
                <a:latin typeface="Open Sans"/>
                <a:ea typeface="Open Sans"/>
                <a:cs typeface="Open Sans"/>
              </a:rPr>
              <a:t>Measuring the impact with feedbacks, interviewing people. </a:t>
            </a:r>
            <a:endParaRPr lang="en-US" dirty="0">
              <a:solidFill>
                <a:schemeClr val="dk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endParaRPr lang="en-US" dirty="0" smtClean="0">
              <a:solidFill>
                <a:schemeClr val="dk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endParaRPr lang="en-US" sz="1400" b="0" i="0" u="none" strike="noStrike" cap="none" dirty="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a:solidFill>
                <a:schemeClr val="dk1"/>
              </a:solidFill>
              <a:latin typeface="Open Sans"/>
              <a:ea typeface="Open Sans"/>
              <a:cs typeface="Open Sans"/>
              <a:sym typeface="Open Sans"/>
            </a:endParaRPr>
          </a:p>
          <a:p>
            <a:pPr lvl="0">
              <a:buSzPts val="1400"/>
            </a:pPr>
            <a:r>
              <a:rPr lang="en-US" u="sng" dirty="0" smtClean="0">
                <a:solidFill>
                  <a:schemeClr val="dk1"/>
                </a:solidFill>
                <a:latin typeface="Open Sans"/>
                <a:ea typeface="Open Sans"/>
                <a:cs typeface="Open Sans"/>
                <a:sym typeface="Open Sans"/>
              </a:rPr>
              <a:t>Bottlenecks </a:t>
            </a:r>
            <a:r>
              <a:rPr lang="en-US" dirty="0"/>
              <a:t> </a:t>
            </a:r>
            <a:endParaRPr lang="en-US" u="sng" dirty="0" smtClean="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u="sng" dirty="0">
              <a:solidFill>
                <a:schemeClr val="dk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dirty="0">
                <a:solidFill>
                  <a:schemeClr val="dk1"/>
                </a:solidFill>
                <a:latin typeface="Open Sans"/>
                <a:ea typeface="Open Sans"/>
                <a:cs typeface="Open Sans"/>
                <a:sym typeface="Open Sans"/>
              </a:rPr>
              <a:t>R</a:t>
            </a:r>
            <a:r>
              <a:rPr lang="en-US" dirty="0" smtClean="0">
                <a:solidFill>
                  <a:schemeClr val="dk1"/>
                </a:solidFill>
                <a:latin typeface="Open Sans"/>
                <a:ea typeface="Open Sans"/>
                <a:cs typeface="Open Sans"/>
                <a:sym typeface="Open Sans"/>
              </a:rPr>
              <a:t>elevant content for user</a:t>
            </a: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r>
              <a:rPr lang="en-US" dirty="0" smtClean="0">
                <a:solidFill>
                  <a:schemeClr val="dk1"/>
                </a:solidFill>
                <a:latin typeface="Open Sans"/>
                <a:ea typeface="Open Sans"/>
                <a:cs typeface="Open Sans"/>
                <a:sym typeface="Open Sans"/>
              </a:rPr>
              <a:t>Increase engagement through contents </a:t>
            </a:r>
          </a:p>
          <a:p>
            <a:pPr marR="0" lvl="0" algn="l" rtl="0">
              <a:lnSpc>
                <a:spcPct val="100000"/>
              </a:lnSpc>
              <a:spcBef>
                <a:spcPts val="0"/>
              </a:spcBef>
              <a:spcAft>
                <a:spcPts val="0"/>
              </a:spcAft>
              <a:buClr>
                <a:srgbClr val="000000"/>
              </a:buClr>
              <a:buSzPts val="1400"/>
            </a:pPr>
            <a:endParaRPr lang="en-US" dirty="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smtClean="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smtClean="0">
              <a:solidFill>
                <a:schemeClr val="dk1"/>
              </a:solidFill>
              <a:latin typeface="Open Sans"/>
              <a:ea typeface="Open Sans"/>
              <a:cs typeface="Open Sans"/>
              <a:sym typeface="Open Sans"/>
            </a:endParaRPr>
          </a:p>
          <a:p>
            <a:pPr marR="0" lvl="0" algn="l" rtl="0">
              <a:lnSpc>
                <a:spcPct val="100000"/>
              </a:lnSpc>
              <a:spcBef>
                <a:spcPts val="0"/>
              </a:spcBef>
              <a:spcAft>
                <a:spcPts val="0"/>
              </a:spcAft>
              <a:buClr>
                <a:srgbClr val="000000"/>
              </a:buClr>
              <a:buSzPts val="1400"/>
            </a:pPr>
            <a:endParaRPr lang="en-US" dirty="0" smtClean="0">
              <a:solidFill>
                <a:schemeClr val="dk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ü"/>
            </a:pPr>
            <a:endParaRPr lang="en-US" dirty="0" smtClean="0">
              <a:solidFill>
                <a:schemeClr val="dk1"/>
              </a:solidFill>
              <a:latin typeface="Open Sans"/>
              <a:ea typeface="Open Sans"/>
              <a:cs typeface="Open Sans"/>
              <a:sym typeface="Open Sans"/>
            </a:endParaRPr>
          </a:p>
        </p:txBody>
      </p:sp>
      <p:sp>
        <p:nvSpPr>
          <p:cNvPr id="163" name="Google Shape;163;g22e4054541f_0_48"/>
          <p:cNvSpPr txBox="1"/>
          <p:nvPr/>
        </p:nvSpPr>
        <p:spPr>
          <a:xfrm>
            <a:off x="4043575" y="903700"/>
            <a:ext cx="3994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577" y="2396795"/>
            <a:ext cx="3170195" cy="21490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g22e4054541f_0_60"/>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70" name="Google Shape;170;g22e4054541f_0_60"/>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2e4054541f_0_60"/>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2e4054541f_0_60"/>
          <p:cNvSpPr txBox="1"/>
          <p:nvPr/>
        </p:nvSpPr>
        <p:spPr>
          <a:xfrm>
            <a:off x="2117700" y="1873450"/>
            <a:ext cx="3994200" cy="104641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dirty="0" smtClean="0"/>
              <a:t>Excellent </a:t>
            </a:r>
            <a:r>
              <a:rPr lang="en-US" dirty="0" smtClean="0"/>
              <a:t>problem statements </a:t>
            </a:r>
            <a:r>
              <a:rPr lang="en-US" dirty="0" smtClean="0"/>
              <a:t>design by team</a:t>
            </a: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0000"/>
                </a:solidFill>
                <a:latin typeface="Arial"/>
                <a:ea typeface="Arial"/>
                <a:cs typeface="Arial"/>
                <a:sym typeface="Arial"/>
              </a:rPr>
              <a:t>I really enjoyed </a:t>
            </a:r>
            <a:r>
              <a:rPr lang="en-US" dirty="0" smtClean="0"/>
              <a:t>finding the solution</a:t>
            </a:r>
            <a:r>
              <a:rPr lang="en-US" sz="1400" b="0" i="0" u="none" strike="noStrike" cap="none" dirty="0" smtClean="0">
                <a:solidFill>
                  <a:srgbClr val="000000"/>
                </a:solidFill>
                <a:latin typeface="Arial"/>
                <a:ea typeface="Arial"/>
                <a:cs typeface="Arial"/>
                <a:sym typeface="Arial"/>
              </a:rPr>
              <a:t> </a:t>
            </a:r>
            <a:r>
              <a:rPr lang="en-US" dirty="0" smtClean="0"/>
              <a:t>of</a:t>
            </a:r>
            <a:r>
              <a:rPr lang="en-US" dirty="0" smtClean="0"/>
              <a:t> the problem statement</a:t>
            </a:r>
            <a:r>
              <a:rPr lang="en-US" sz="1400" b="0" i="0" u="none" strike="noStrike" cap="none" dirty="0" smtClean="0">
                <a:solidFill>
                  <a:srgbClr val="000000"/>
                </a:solidFill>
                <a:latin typeface="Arial"/>
                <a:ea typeface="Arial"/>
                <a:cs typeface="Arial"/>
                <a:sym typeface="Arial"/>
              </a:rPr>
              <a:t>, </a:t>
            </a:r>
            <a:r>
              <a:rPr lang="en-US" sz="1400" b="0" i="0" u="none" strike="noStrike" cap="none" dirty="0" smtClean="0">
                <a:solidFill>
                  <a:srgbClr val="000000"/>
                </a:solidFill>
                <a:latin typeface="Arial"/>
                <a:ea typeface="Arial"/>
                <a:cs typeface="Arial"/>
                <a:sym typeface="Arial"/>
              </a:rPr>
              <a:t>I try to use imaginary </a:t>
            </a:r>
            <a:r>
              <a:rPr lang="en-US" sz="1400" b="0" i="0" u="none" strike="noStrike" cap="none" dirty="0" smtClean="0">
                <a:solidFill>
                  <a:srgbClr val="000000"/>
                </a:solidFill>
                <a:latin typeface="Arial"/>
                <a:ea typeface="Arial"/>
                <a:cs typeface="Arial"/>
                <a:sym typeface="Arial"/>
              </a:rPr>
              <a:t>structure to begin with </a:t>
            </a:r>
            <a:r>
              <a:rPr lang="en-US" sz="1400" b="0" i="0" u="none" strike="noStrike" cap="none" smtClean="0">
                <a:solidFill>
                  <a:srgbClr val="000000"/>
                </a:solidFill>
                <a:latin typeface="Arial"/>
                <a:ea typeface="Arial"/>
                <a:cs typeface="Arial"/>
                <a:sym typeface="Arial"/>
              </a:rPr>
              <a:t>project solution.</a:t>
            </a:r>
            <a:endParaRPr sz="1400" b="0" i="0" u="none" strike="noStrike" cap="none" dirty="0">
              <a:solidFill>
                <a:srgbClr val="000000"/>
              </a:solidFill>
              <a:latin typeface="Arial"/>
              <a:ea typeface="Arial"/>
              <a:cs typeface="Arial"/>
              <a:sym typeface="Arial"/>
            </a:endParaRPr>
          </a:p>
        </p:txBody>
      </p:sp>
      <p:sp>
        <p:nvSpPr>
          <p:cNvPr id="173" name="Google Shape;173;g22e4054541f_0_60"/>
          <p:cNvSpPr txBox="1"/>
          <p:nvPr/>
        </p:nvSpPr>
        <p:spPr>
          <a:xfrm>
            <a:off x="2391600" y="4730125"/>
            <a:ext cx="34464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FF"/>
                </a:solidFill>
                <a:latin typeface="Open Sans"/>
                <a:ea typeface="Open Sans"/>
                <a:cs typeface="Open Sans"/>
                <a:sym typeface="Open Sans"/>
              </a:rPr>
              <a:t>Presentation for Socratic Dialogue by</a:t>
            </a:r>
            <a:endParaRPr sz="1100" b="0" i="0" u="none" strike="noStrike" cap="none" dirty="0">
              <a:solidFill>
                <a:srgbClr val="0000FF"/>
              </a:solidFill>
              <a:latin typeface="Open Sans"/>
              <a:ea typeface="Open Sans"/>
              <a:cs typeface="Open Sans"/>
              <a:sym typeface="Open Sans"/>
            </a:endParaRPr>
          </a:p>
          <a:p>
            <a:pPr marL="457200" marR="0" lvl="0" indent="-285750" algn="l" rtl="0">
              <a:lnSpc>
                <a:spcPct val="100000"/>
              </a:lnSpc>
              <a:spcBef>
                <a:spcPts val="0"/>
              </a:spcBef>
              <a:spcAft>
                <a:spcPts val="0"/>
              </a:spcAft>
              <a:buSzPts val="900"/>
              <a:buFont typeface="Open Sans"/>
              <a:buChar char="-"/>
            </a:pPr>
            <a:r>
              <a:rPr lang="en-US" sz="900" dirty="0" smtClean="0">
                <a:latin typeface="Open Sans"/>
                <a:ea typeface="Open Sans"/>
                <a:cs typeface="Open Sans"/>
                <a:sym typeface="Open Sans"/>
              </a:rPr>
              <a:t>PRASHANT KUMAR</a:t>
            </a:r>
            <a:endParaRPr sz="9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963" y="273709"/>
            <a:ext cx="3834262" cy="654759"/>
          </a:xfrm>
        </p:spPr>
        <p:txBody>
          <a:bodyPr>
            <a:noAutofit/>
          </a:bodyPr>
          <a:lstStyle/>
          <a:p>
            <a:pPr marL="12700" lvl="0"/>
            <a:r>
              <a:rPr lang="en-US" sz="2800" dirty="0" smtClean="0">
                <a:solidFill>
                  <a:srgbClr val="0000FF"/>
                </a:solidFill>
                <a:latin typeface="Poppins Medium"/>
                <a:ea typeface="Poppins Medium"/>
                <a:cs typeface="Poppins Medium"/>
                <a:sym typeface="Poppins Medium"/>
              </a:rPr>
              <a:t>Problem Statement</a:t>
            </a:r>
            <a:endParaRPr lang="en-US" sz="2800" dirty="0">
              <a:solidFill>
                <a:srgbClr val="0000FF"/>
              </a:solidFill>
              <a:latin typeface="Poppins Medium"/>
              <a:ea typeface="Poppins Medium"/>
              <a:cs typeface="Poppins Medium"/>
              <a:sym typeface="Poppins Medium"/>
            </a:endParaRPr>
          </a:p>
        </p:txBody>
      </p:sp>
      <p:sp>
        <p:nvSpPr>
          <p:cNvPr id="3" name="Subtitle 2"/>
          <p:cNvSpPr>
            <a:spLocks noGrp="1"/>
          </p:cNvSpPr>
          <p:nvPr>
            <p:ph type="subTitle" idx="1"/>
          </p:nvPr>
        </p:nvSpPr>
        <p:spPr>
          <a:xfrm>
            <a:off x="280530" y="1033975"/>
            <a:ext cx="7668600" cy="4403188"/>
          </a:xfrm>
        </p:spPr>
        <p:txBody>
          <a:bodyPr>
            <a:normAutofit/>
          </a:bodyPr>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"How might we enhance the user experience of our e-commerce website to significantly boost conversion rates and foster long-term customer loyalty by </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addressing pain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points, </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optimizing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usability, </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and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personalizing interactions to better align with customer preferences and needs?" </a:t>
            </a:r>
            <a:r>
              <a:rPr lang="en-US" sz="16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endPar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This </a:t>
            </a: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problem statement addresses the key objectives </a:t>
            </a:r>
            <a:endPar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endPar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00050" indent="-285750" algn="l">
              <a:buFont typeface="Wingdings" panose="05000000000000000000" pitchFamily="2" charset="2"/>
              <a:buChar char="ü"/>
            </a:pP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Increasing conversion rates </a:t>
            </a:r>
          </a:p>
          <a:p>
            <a:pPr marL="400050" indent="-285750" algn="l">
              <a:buFont typeface="Wingdings" panose="05000000000000000000" pitchFamily="2" charset="2"/>
              <a:buChar char="ü"/>
            </a:pP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Customer loyalty </a:t>
            </a:r>
          </a:p>
          <a:p>
            <a:pPr marL="400050" indent="-285750" algn="l">
              <a:buFont typeface="Wingdings" panose="05000000000000000000" pitchFamily="2" charset="2"/>
              <a:buChar char="ü"/>
            </a:pP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Improve website usability </a:t>
            </a:r>
          </a:p>
          <a:p>
            <a:pPr marL="400050" indent="-285750" algn="l">
              <a:buFont typeface="Wingdings" panose="05000000000000000000" pitchFamily="2" charset="2"/>
              <a:buChar char="ü"/>
            </a:pPr>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Implement </a:t>
            </a: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personalized </a:t>
            </a:r>
          </a:p>
          <a:p>
            <a:pPr algn="l"/>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By emphasizing the need to identify and address user pain points, experiences. </a:t>
            </a:r>
          </a:p>
          <a:p>
            <a:pPr algn="l"/>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By </a:t>
            </a:r>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deploying</a:t>
            </a:r>
          </a:p>
          <a:p>
            <a:pPr algn="l"/>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a:buFont typeface="Wingdings" panose="05000000000000000000" pitchFamily="2" charset="2"/>
              <a:buChar char="ü"/>
            </a:pP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Design thinking principles and </a:t>
            </a:r>
          </a:p>
          <a:p>
            <a:pPr algn="l">
              <a:buFont typeface="Wingdings" panose="05000000000000000000" pitchFamily="2" charset="2"/>
              <a:buChar char="ü"/>
            </a:pP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Methodologies, </a:t>
            </a:r>
          </a:p>
          <a:p>
            <a:pPr algn="l"/>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The e-commerce website can be transformed into a more user-centric </a:t>
            </a:r>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platform, </a:t>
            </a:r>
          </a:p>
          <a:p>
            <a:pPr algn="l"/>
            <a:r>
              <a:rPr lang="en-US" sz="15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ultimately </a:t>
            </a:r>
            <a:r>
              <a:rPr lang="en-US" sz="1500" dirty="0">
                <a:solidFill>
                  <a:schemeClr val="tx1"/>
                </a:solidFill>
                <a:latin typeface="Calibri" panose="020F0502020204030204" pitchFamily="34" charset="0"/>
                <a:ea typeface="Calibri" panose="020F0502020204030204" pitchFamily="34" charset="0"/>
                <a:cs typeface="Calibri" panose="020F0502020204030204" pitchFamily="34" charset="0"/>
              </a:rPr>
              <a:t>leading to higher customer satisfaction and sustained business growth. </a:t>
            </a:r>
          </a:p>
          <a:p>
            <a:pPr algn="l"/>
            <a:endParaRPr lang="en-US" sz="1600" dirty="0" smtClean="0">
              <a:solidFill>
                <a:schemeClr val="tx1"/>
              </a:solidFill>
            </a:endParaRPr>
          </a:p>
        </p:txBody>
      </p:sp>
      <p:pic>
        <p:nvPicPr>
          <p:cNvPr id="4" name="Google Shape;97;p3"/>
          <p:cNvPicPr preferRelativeResize="0"/>
          <p:nvPr/>
        </p:nvPicPr>
        <p:blipFill rotWithShape="1">
          <a:blip r:embed="rId2">
            <a:alphaModFix/>
          </a:blip>
          <a:srcRect/>
          <a:stretch/>
        </p:blipFill>
        <p:spPr>
          <a:xfrm>
            <a:off x="6502679" y="273709"/>
            <a:ext cx="1446451" cy="433650"/>
          </a:xfrm>
          <a:prstGeom prst="rect">
            <a:avLst/>
          </a:prstGeom>
          <a:noFill/>
          <a:ln>
            <a:noFill/>
          </a:ln>
          <a:effectLst>
            <a:outerShdw blurRad="171450" dist="38100" dir="3600000" algn="bl" rotWithShape="0">
              <a:srgbClr val="000000">
                <a:alpha val="48235"/>
              </a:srgbClr>
            </a:outerShdw>
          </a:effectLst>
        </p:spPr>
      </p:pic>
    </p:spTree>
    <p:extLst>
      <p:ext uri="{BB962C8B-B14F-4D97-AF65-F5344CB8AC3E}">
        <p14:creationId xmlns:p14="http://schemas.microsoft.com/office/powerpoint/2010/main" val="3678536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3"/>
          <p:cNvPicPr preferRelativeResize="0"/>
          <p:nvPr/>
        </p:nvPicPr>
        <p:blipFill rotWithShape="1">
          <a:blip r:embed="rId3">
            <a:alphaModFix/>
          </a:blip>
          <a:srcRect/>
          <a:stretch/>
        </p:blipFill>
        <p:spPr>
          <a:xfrm>
            <a:off x="6477375" y="228505"/>
            <a:ext cx="1446451" cy="433650"/>
          </a:xfrm>
          <a:prstGeom prst="rect">
            <a:avLst/>
          </a:prstGeom>
          <a:noFill/>
          <a:ln>
            <a:noFill/>
          </a:ln>
          <a:effectLst>
            <a:outerShdw blurRad="171450" dist="38100" dir="3600000" algn="bl" rotWithShape="0">
              <a:srgbClr val="000000">
                <a:alpha val="48235"/>
              </a:srgbClr>
            </a:outerShdw>
          </a:effectLst>
        </p:spPr>
      </p:pic>
      <p:sp>
        <p:nvSpPr>
          <p:cNvPr id="98" name="Google Shape;98;p3"/>
          <p:cNvSpPr txBox="1"/>
          <p:nvPr/>
        </p:nvSpPr>
        <p:spPr>
          <a:xfrm>
            <a:off x="255226" y="304430"/>
            <a:ext cx="622228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dirty="0" smtClean="0">
                <a:solidFill>
                  <a:srgbClr val="0000FF"/>
                </a:solidFill>
                <a:latin typeface="Poppins Medium"/>
                <a:ea typeface="Poppins Medium"/>
                <a:cs typeface="Poppins Medium"/>
                <a:sym typeface="Poppins Medium"/>
              </a:rPr>
              <a:t> Empathy</a:t>
            </a:r>
            <a:endParaRPr sz="2400" b="0" i="0" u="none" strike="noStrike" cap="none" dirty="0">
              <a:solidFill>
                <a:srgbClr val="0000FF"/>
              </a:solidFill>
              <a:latin typeface="Poppins Medium"/>
              <a:ea typeface="Poppins Medium"/>
              <a:cs typeface="Poppins Medium"/>
              <a:sym typeface="Poppins Medium"/>
            </a:endParaRPr>
          </a:p>
        </p:txBody>
      </p:sp>
      <p:sp>
        <p:nvSpPr>
          <p:cNvPr id="2" name="Title 1"/>
          <p:cNvSpPr>
            <a:spLocks noGrp="1"/>
          </p:cNvSpPr>
          <p:nvPr>
            <p:ph type="title"/>
          </p:nvPr>
        </p:nvSpPr>
        <p:spPr>
          <a:xfrm>
            <a:off x="255226" y="727020"/>
            <a:ext cx="7693904" cy="351305"/>
          </a:xfrm>
        </p:spPr>
        <p:txBody>
          <a:bodyPr>
            <a:noAutofit/>
          </a:bodyPr>
          <a:lstStyle/>
          <a:p>
            <a:pPr algn="l"/>
            <a:r>
              <a:rPr lang="en-US" sz="1200" i="1" u="sng" dirty="0" smtClean="0"/>
              <a:t>Scenario – Suppose you </a:t>
            </a:r>
            <a:r>
              <a:rPr lang="en-US" sz="1200" i="1" u="sng" dirty="0"/>
              <a:t>are a potential customer visiting our e-commerce website for the first time.</a:t>
            </a:r>
          </a:p>
        </p:txBody>
      </p:sp>
      <p:sp>
        <p:nvSpPr>
          <p:cNvPr id="3" name="Text Placeholder 2"/>
          <p:cNvSpPr>
            <a:spLocks noGrp="1"/>
          </p:cNvSpPr>
          <p:nvPr>
            <p:ph type="body" idx="1"/>
          </p:nvPr>
        </p:nvSpPr>
        <p:spPr>
          <a:xfrm>
            <a:off x="280530" y="1095805"/>
            <a:ext cx="7668600" cy="4123895"/>
          </a:xfrm>
        </p:spPr>
        <p:txBody>
          <a:bodyPr>
            <a:normAutofit fontScale="92500" lnSpcReduction="10000"/>
          </a:bodyPr>
          <a:lstStyle/>
          <a:p>
            <a:pPr marL="114300" indent="0">
              <a:buNone/>
            </a:pPr>
            <a:r>
              <a:rPr lang="en-US" sz="1300" u="sng" dirty="0" smtClean="0">
                <a:solidFill>
                  <a:schemeClr val="tx1"/>
                </a:solidFill>
              </a:rPr>
              <a:t>Pain point</a:t>
            </a:r>
          </a:p>
          <a:p>
            <a:pPr marL="114300" indent="0">
              <a:buNone/>
            </a:pPr>
            <a:endParaRPr lang="en-US" sz="1300" u="sng" dirty="0" smtClean="0">
              <a:solidFill>
                <a:schemeClr val="tx1"/>
              </a:solidFill>
            </a:endParaRPr>
          </a:p>
          <a:p>
            <a:r>
              <a:rPr lang="en-US" sz="1300" dirty="0">
                <a:solidFill>
                  <a:schemeClr val="tx1"/>
                </a:solidFill>
              </a:rPr>
              <a:t>Slow website loading times frustrate </a:t>
            </a:r>
            <a:r>
              <a:rPr lang="en-US" sz="1300" dirty="0" smtClean="0">
                <a:solidFill>
                  <a:schemeClr val="tx1"/>
                </a:solidFill>
              </a:rPr>
              <a:t>user </a:t>
            </a:r>
            <a:r>
              <a:rPr lang="en-US" sz="1300" dirty="0">
                <a:solidFill>
                  <a:schemeClr val="tx1"/>
                </a:solidFill>
              </a:rPr>
              <a:t>and </a:t>
            </a:r>
            <a:r>
              <a:rPr lang="en-US" sz="1300" dirty="0" smtClean="0">
                <a:solidFill>
                  <a:schemeClr val="tx1"/>
                </a:solidFill>
              </a:rPr>
              <a:t>make </a:t>
            </a:r>
            <a:r>
              <a:rPr lang="en-US" sz="1300" dirty="0">
                <a:solidFill>
                  <a:schemeClr val="tx1"/>
                </a:solidFill>
              </a:rPr>
              <a:t>consider leaving</a:t>
            </a:r>
            <a:r>
              <a:rPr lang="en-US" sz="1300" dirty="0" smtClean="0">
                <a:solidFill>
                  <a:schemeClr val="tx1"/>
                </a:solidFill>
              </a:rPr>
              <a:t>. </a:t>
            </a:r>
            <a:endParaRPr lang="en-US" sz="1300" dirty="0">
              <a:solidFill>
                <a:schemeClr val="tx1"/>
              </a:solidFill>
            </a:endParaRPr>
          </a:p>
          <a:p>
            <a:r>
              <a:rPr lang="en-US" sz="1300" dirty="0">
                <a:solidFill>
                  <a:schemeClr val="tx1"/>
                </a:solidFill>
              </a:rPr>
              <a:t>The navigation menu is cluttered and confusing, making it difficult to find the </a:t>
            </a:r>
            <a:r>
              <a:rPr lang="en-US" sz="1300" dirty="0" smtClean="0">
                <a:solidFill>
                  <a:schemeClr val="tx1"/>
                </a:solidFill>
              </a:rPr>
              <a:t>category user </a:t>
            </a:r>
            <a:r>
              <a:rPr lang="en-US" sz="1300" dirty="0">
                <a:solidFill>
                  <a:schemeClr val="tx1"/>
                </a:solidFill>
              </a:rPr>
              <a:t>interested in</a:t>
            </a:r>
            <a:r>
              <a:rPr lang="en-US" sz="1300" dirty="0" smtClean="0">
                <a:solidFill>
                  <a:schemeClr val="tx1"/>
                </a:solidFill>
              </a:rPr>
              <a:t>.</a:t>
            </a:r>
          </a:p>
          <a:p>
            <a:r>
              <a:rPr lang="en-US" sz="1300" dirty="0">
                <a:solidFill>
                  <a:schemeClr val="tx1"/>
                </a:solidFill>
              </a:rPr>
              <a:t>The </a:t>
            </a:r>
            <a:r>
              <a:rPr lang="en-US" sz="1300" dirty="0" smtClean="0">
                <a:solidFill>
                  <a:schemeClr val="tx1"/>
                </a:solidFill>
              </a:rPr>
              <a:t>checkout </a:t>
            </a:r>
            <a:r>
              <a:rPr lang="en-US" sz="1300" dirty="0">
                <a:solidFill>
                  <a:schemeClr val="tx1"/>
                </a:solidFill>
              </a:rPr>
              <a:t>process is lengthy and </a:t>
            </a:r>
            <a:r>
              <a:rPr lang="en-US" sz="1300" dirty="0" smtClean="0">
                <a:solidFill>
                  <a:schemeClr val="tx1"/>
                </a:solidFill>
              </a:rPr>
              <a:t>requires </a:t>
            </a:r>
            <a:r>
              <a:rPr lang="en-US" sz="1300" dirty="0">
                <a:solidFill>
                  <a:schemeClr val="tx1"/>
                </a:solidFill>
              </a:rPr>
              <a:t>to create an account, </a:t>
            </a:r>
            <a:r>
              <a:rPr lang="en-US" sz="1300" dirty="0" smtClean="0">
                <a:solidFill>
                  <a:schemeClr val="tx1"/>
                </a:solidFill>
              </a:rPr>
              <a:t>which </a:t>
            </a:r>
            <a:r>
              <a:rPr lang="en-US" sz="1300" dirty="0">
                <a:solidFill>
                  <a:schemeClr val="tx1"/>
                </a:solidFill>
              </a:rPr>
              <a:t>find cumbersome</a:t>
            </a:r>
            <a:r>
              <a:rPr lang="en-US" sz="1300" dirty="0" smtClean="0">
                <a:solidFill>
                  <a:schemeClr val="tx1"/>
                </a:solidFill>
              </a:rPr>
              <a:t>.</a:t>
            </a:r>
          </a:p>
          <a:p>
            <a:r>
              <a:rPr lang="en-US" sz="1300" dirty="0" smtClean="0">
                <a:solidFill>
                  <a:schemeClr val="tx1"/>
                </a:solidFill>
              </a:rPr>
              <a:t>User </a:t>
            </a:r>
            <a:r>
              <a:rPr lang="en-US" sz="1300" dirty="0">
                <a:solidFill>
                  <a:schemeClr val="tx1"/>
                </a:solidFill>
              </a:rPr>
              <a:t>bombarded with irrelevant ads and recommendations that don't align with </a:t>
            </a:r>
            <a:r>
              <a:rPr lang="en-US" sz="1300" dirty="0" smtClean="0">
                <a:solidFill>
                  <a:schemeClr val="tx1"/>
                </a:solidFill>
              </a:rPr>
              <a:t>user interests</a:t>
            </a:r>
          </a:p>
          <a:p>
            <a:r>
              <a:rPr lang="en-US" sz="1300" dirty="0">
                <a:solidFill>
                  <a:schemeClr val="tx1"/>
                </a:solidFill>
              </a:rPr>
              <a:t>Lack of clear product descriptions and customer reviews makes it hard to make informed decisions</a:t>
            </a:r>
            <a:r>
              <a:rPr lang="en-US" sz="1300" dirty="0" smtClean="0">
                <a:solidFill>
                  <a:schemeClr val="tx1"/>
                </a:solidFill>
              </a:rPr>
              <a:t>.</a:t>
            </a:r>
            <a:endParaRPr lang="en-US" sz="1300" dirty="0">
              <a:solidFill>
                <a:schemeClr val="tx1"/>
              </a:solidFill>
            </a:endParaRPr>
          </a:p>
          <a:p>
            <a:pPr marL="114300" indent="0">
              <a:buNone/>
            </a:pPr>
            <a:endParaRPr lang="en-US" sz="1200" dirty="0">
              <a:solidFill>
                <a:schemeClr val="tx1"/>
              </a:solidFill>
            </a:endParaRPr>
          </a:p>
          <a:p>
            <a:pPr marL="114300" indent="0">
              <a:buNone/>
            </a:pPr>
            <a:r>
              <a:rPr lang="en-US" sz="1300" u="sng" dirty="0" smtClean="0">
                <a:solidFill>
                  <a:schemeClr val="tx1"/>
                </a:solidFill>
              </a:rPr>
              <a:t>Challenges</a:t>
            </a:r>
          </a:p>
          <a:p>
            <a:pPr marL="114300" indent="0">
              <a:buNone/>
            </a:pPr>
            <a:endParaRPr lang="en-US" sz="1300" u="sng" dirty="0">
              <a:solidFill>
                <a:schemeClr val="tx1"/>
              </a:solidFill>
            </a:endParaRPr>
          </a:p>
          <a:p>
            <a:r>
              <a:rPr lang="en-US" sz="1300" dirty="0" smtClean="0">
                <a:solidFill>
                  <a:schemeClr val="tx1"/>
                </a:solidFill>
              </a:rPr>
              <a:t>User may find the </a:t>
            </a:r>
            <a:r>
              <a:rPr lang="en-US" sz="1300" dirty="0">
                <a:solidFill>
                  <a:schemeClr val="tx1"/>
                </a:solidFill>
              </a:rPr>
              <a:t>website that </a:t>
            </a:r>
            <a:r>
              <a:rPr lang="en-US" sz="1300" dirty="0" smtClean="0">
                <a:solidFill>
                  <a:schemeClr val="tx1"/>
                </a:solidFill>
              </a:rPr>
              <a:t>loading take time </a:t>
            </a:r>
            <a:r>
              <a:rPr lang="en-US" sz="1300" dirty="0">
                <a:solidFill>
                  <a:schemeClr val="tx1"/>
                </a:solidFill>
              </a:rPr>
              <a:t>and is </a:t>
            </a:r>
            <a:r>
              <a:rPr lang="en-US" sz="1300" dirty="0" smtClean="0">
                <a:solidFill>
                  <a:schemeClr val="tx1"/>
                </a:solidFill>
              </a:rPr>
              <a:t>responsive slow </a:t>
            </a:r>
            <a:r>
              <a:rPr lang="en-US" sz="1300" dirty="0">
                <a:solidFill>
                  <a:schemeClr val="tx1"/>
                </a:solidFill>
              </a:rPr>
              <a:t>on both desktop and mobile devices.</a:t>
            </a:r>
          </a:p>
          <a:p>
            <a:r>
              <a:rPr lang="en-US" sz="1300" dirty="0" smtClean="0">
                <a:solidFill>
                  <a:schemeClr val="tx1"/>
                </a:solidFill>
              </a:rPr>
              <a:t>An unclear </a:t>
            </a:r>
            <a:r>
              <a:rPr lang="en-US" sz="1300" dirty="0">
                <a:solidFill>
                  <a:schemeClr val="tx1"/>
                </a:solidFill>
              </a:rPr>
              <a:t>and intuitive navigation menu that </a:t>
            </a:r>
            <a:r>
              <a:rPr lang="en-US" sz="1300" dirty="0" smtClean="0">
                <a:solidFill>
                  <a:schemeClr val="tx1"/>
                </a:solidFill>
              </a:rPr>
              <a:t>difficult user </a:t>
            </a:r>
            <a:r>
              <a:rPr lang="en-US" sz="1300" dirty="0">
                <a:solidFill>
                  <a:schemeClr val="tx1"/>
                </a:solidFill>
              </a:rPr>
              <a:t>find products by category, brand, or price range is essential.</a:t>
            </a:r>
          </a:p>
          <a:p>
            <a:r>
              <a:rPr lang="en-US" sz="1300" dirty="0" smtClean="0">
                <a:solidFill>
                  <a:schemeClr val="tx1"/>
                </a:solidFill>
              </a:rPr>
              <a:t>Difficult </a:t>
            </a:r>
            <a:r>
              <a:rPr lang="en-US" sz="1300" dirty="0">
                <a:solidFill>
                  <a:schemeClr val="tx1"/>
                </a:solidFill>
              </a:rPr>
              <a:t>checkout options</a:t>
            </a:r>
            <a:r>
              <a:rPr lang="en-US" sz="1300" dirty="0" smtClean="0">
                <a:solidFill>
                  <a:schemeClr val="tx1"/>
                </a:solidFill>
              </a:rPr>
              <a:t>, not </a:t>
            </a:r>
            <a:r>
              <a:rPr lang="en-US" sz="1300" dirty="0">
                <a:solidFill>
                  <a:schemeClr val="tx1"/>
                </a:solidFill>
              </a:rPr>
              <a:t>including guest checkout, would make </a:t>
            </a:r>
            <a:r>
              <a:rPr lang="en-US" sz="1300" dirty="0" smtClean="0">
                <a:solidFill>
                  <a:schemeClr val="tx1"/>
                </a:solidFill>
              </a:rPr>
              <a:t>user </a:t>
            </a:r>
            <a:r>
              <a:rPr lang="en-US" sz="1300" dirty="0">
                <a:solidFill>
                  <a:schemeClr val="tx1"/>
                </a:solidFill>
              </a:rPr>
              <a:t>shopping experience </a:t>
            </a:r>
            <a:r>
              <a:rPr lang="en-US" sz="1300" dirty="0" smtClean="0">
                <a:solidFill>
                  <a:schemeClr val="tx1"/>
                </a:solidFill>
              </a:rPr>
              <a:t>harder.</a:t>
            </a:r>
            <a:endParaRPr lang="en-US" sz="1300" dirty="0">
              <a:solidFill>
                <a:schemeClr val="tx1"/>
              </a:solidFill>
            </a:endParaRPr>
          </a:p>
          <a:p>
            <a:r>
              <a:rPr lang="en-US" sz="1300" dirty="0" smtClean="0">
                <a:solidFill>
                  <a:schemeClr val="tx1"/>
                </a:solidFill>
              </a:rPr>
              <a:t>No </a:t>
            </a:r>
            <a:r>
              <a:rPr lang="en-US" sz="1300" dirty="0">
                <a:solidFill>
                  <a:schemeClr val="tx1"/>
                </a:solidFill>
              </a:rPr>
              <a:t>prefer personalized </a:t>
            </a:r>
            <a:r>
              <a:rPr lang="en-US" sz="1300" dirty="0" smtClean="0">
                <a:solidFill>
                  <a:schemeClr val="tx1"/>
                </a:solidFill>
              </a:rPr>
              <a:t>recommendations option </a:t>
            </a:r>
            <a:r>
              <a:rPr lang="en-US" sz="1300" dirty="0">
                <a:solidFill>
                  <a:schemeClr val="tx1"/>
                </a:solidFill>
              </a:rPr>
              <a:t>and product suggestions based </a:t>
            </a:r>
            <a:r>
              <a:rPr lang="en-US" sz="1300" dirty="0" smtClean="0">
                <a:solidFill>
                  <a:schemeClr val="tx1"/>
                </a:solidFill>
              </a:rPr>
              <a:t>on user </a:t>
            </a:r>
            <a:r>
              <a:rPr lang="en-US" sz="1300" dirty="0">
                <a:solidFill>
                  <a:schemeClr val="tx1"/>
                </a:solidFill>
              </a:rPr>
              <a:t>browsing and purchase history.</a:t>
            </a:r>
          </a:p>
          <a:p>
            <a:r>
              <a:rPr lang="en-US" sz="1300" dirty="0" smtClean="0">
                <a:solidFill>
                  <a:schemeClr val="tx1"/>
                </a:solidFill>
              </a:rPr>
              <a:t>Missing detailed </a:t>
            </a:r>
            <a:r>
              <a:rPr lang="en-US" sz="1300" dirty="0">
                <a:solidFill>
                  <a:schemeClr val="tx1"/>
                </a:solidFill>
              </a:rPr>
              <a:t>product information, high-quality images, and customer reviews are </a:t>
            </a:r>
            <a:r>
              <a:rPr lang="en-US" sz="1300" dirty="0" err="1" smtClean="0">
                <a:solidFill>
                  <a:schemeClr val="tx1"/>
                </a:solidFill>
              </a:rPr>
              <a:t>baised</a:t>
            </a:r>
            <a:r>
              <a:rPr lang="en-US" sz="1300" dirty="0" smtClean="0">
                <a:solidFill>
                  <a:schemeClr val="tx1"/>
                </a:solidFill>
              </a:rPr>
              <a:t> </a:t>
            </a:r>
            <a:r>
              <a:rPr lang="en-US" sz="1300" dirty="0">
                <a:solidFill>
                  <a:schemeClr val="tx1"/>
                </a:solidFill>
              </a:rPr>
              <a:t>for making confident purchasing decisions</a:t>
            </a:r>
            <a:r>
              <a:rPr lang="en-US" sz="1300" dirty="0" smtClean="0">
                <a:solidFill>
                  <a:schemeClr val="tx1"/>
                </a:solidFill>
              </a:rPr>
              <a:t>.</a:t>
            </a:r>
            <a:endParaRPr lang="en-US" sz="1200" dirty="0" smtClean="0">
              <a:solidFill>
                <a:schemeClr val="tx1"/>
              </a:solidFill>
            </a:endParaRPr>
          </a:p>
          <a:p>
            <a:pPr marL="114300" indent="0">
              <a:buNone/>
            </a:pPr>
            <a:endParaRPr lang="en-US" sz="1200" u="sng" dirty="0" smtClean="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5"/>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235"/>
              </a:srgbClr>
            </a:outerShdw>
          </a:effectLst>
        </p:spPr>
      </p:pic>
      <p:sp>
        <p:nvSpPr>
          <p:cNvPr id="105" name="Google Shape;105;p5"/>
          <p:cNvSpPr txBox="1"/>
          <p:nvPr/>
        </p:nvSpPr>
        <p:spPr>
          <a:xfrm>
            <a:off x="404305" y="304430"/>
            <a:ext cx="6343627" cy="376173"/>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Define</a:t>
            </a:r>
            <a:endParaRPr sz="2400" b="0" i="0" u="none" strike="noStrike" cap="none">
              <a:solidFill>
                <a:schemeClr val="dk1"/>
              </a:solidFill>
              <a:latin typeface="Poppins Medium"/>
              <a:ea typeface="Poppins Medium"/>
              <a:cs typeface="Poppins Medium"/>
              <a:sym typeface="Poppins Medium"/>
            </a:endParaRPr>
          </a:p>
        </p:txBody>
      </p:sp>
      <p:sp>
        <p:nvSpPr>
          <p:cNvPr id="106" name="Google Shape;106;p5"/>
          <p:cNvSpPr txBox="1"/>
          <p:nvPr/>
        </p:nvSpPr>
        <p:spPr>
          <a:xfrm>
            <a:off x="281940" y="1188720"/>
            <a:ext cx="7726680" cy="19081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Poppins Light"/>
                <a:ea typeface="Poppins Light"/>
                <a:cs typeface="Poppins Light"/>
                <a:sym typeface="Poppins Light"/>
              </a:rPr>
              <a:t>“Well defined problem is half </a:t>
            </a:r>
            <a:r>
              <a:rPr lang="en-US" dirty="0" smtClean="0">
                <a:latin typeface="Poppins Light"/>
                <a:ea typeface="Poppins Light"/>
                <a:cs typeface="Poppins Light"/>
                <a:sym typeface="Poppins Light"/>
              </a:rPr>
              <a:t>solved your problem”</a:t>
            </a:r>
            <a:endParaRPr dirty="0">
              <a:latin typeface="Poppins Light"/>
              <a:ea typeface="Poppins Light"/>
              <a:cs typeface="Poppins Light"/>
              <a:sym typeface="Poppins Light"/>
            </a:endParaRPr>
          </a:p>
          <a:p>
            <a:pPr marL="0" lvl="0" indent="0" algn="ctr" rtl="0">
              <a:spcBef>
                <a:spcPts val="0"/>
              </a:spcBef>
              <a:spcAft>
                <a:spcPts val="0"/>
              </a:spcAft>
              <a:buNone/>
            </a:pPr>
            <a:endParaRPr u="sng" dirty="0">
              <a:latin typeface="Poppins Light"/>
              <a:ea typeface="Poppins Light"/>
              <a:cs typeface="Poppins Light"/>
              <a:sym typeface="Poppins Light"/>
            </a:endParaRPr>
          </a:p>
          <a:p>
            <a:pPr marL="0" lvl="0" indent="0" rtl="0">
              <a:spcBef>
                <a:spcPts val="0"/>
              </a:spcBef>
              <a:spcAft>
                <a:spcPts val="0"/>
              </a:spcAft>
              <a:buNone/>
            </a:pPr>
            <a:r>
              <a:rPr lang="en-US" b="1" u="sng" dirty="0" smtClean="0">
                <a:latin typeface="Poppins"/>
                <a:ea typeface="Poppins"/>
                <a:cs typeface="Poppins"/>
                <a:sym typeface="Poppins"/>
              </a:rPr>
              <a:t>Defined </a:t>
            </a:r>
            <a:r>
              <a:rPr lang="en-US" b="1" u="sng" dirty="0">
                <a:latin typeface="Poppins"/>
                <a:ea typeface="Poppins"/>
                <a:cs typeface="Poppins"/>
                <a:sym typeface="Poppins"/>
              </a:rPr>
              <a:t>Problem </a:t>
            </a:r>
            <a:r>
              <a:rPr lang="en-US" b="1" u="sng" dirty="0" smtClean="0">
                <a:latin typeface="Poppins"/>
                <a:ea typeface="Poppins"/>
                <a:cs typeface="Poppins"/>
                <a:sym typeface="Poppins"/>
              </a:rPr>
              <a:t>Statement</a:t>
            </a:r>
          </a:p>
          <a:p>
            <a:pPr marL="0" lvl="0" indent="0" algn="ctr" rtl="0">
              <a:spcBef>
                <a:spcPts val="0"/>
              </a:spcBef>
              <a:spcAft>
                <a:spcPts val="0"/>
              </a:spcAft>
              <a:buNone/>
            </a:pPr>
            <a:endParaRPr lang="en-US" dirty="0">
              <a:latin typeface="Poppins Light"/>
              <a:ea typeface="Poppins"/>
              <a:cs typeface="Poppins Light"/>
              <a:sym typeface="Poppins Light"/>
            </a:endParaRPr>
          </a:p>
          <a:p>
            <a:pPr marL="0" lvl="0" indent="0" rtl="0">
              <a:spcBef>
                <a:spcPts val="0"/>
              </a:spcBef>
              <a:spcAft>
                <a:spcPts val="0"/>
              </a:spcAft>
              <a:buNone/>
            </a:pPr>
            <a:r>
              <a:rPr lang="en-US" dirty="0" smtClean="0">
                <a:latin typeface="Poppins Light"/>
                <a:ea typeface="Poppins"/>
                <a:cs typeface="Poppins Light"/>
                <a:sym typeface="Poppins Light"/>
              </a:rPr>
              <a:t>I</a:t>
            </a:r>
            <a:r>
              <a:rPr lang="en-US" dirty="0" smtClean="0">
                <a:latin typeface="Poppins Light"/>
                <a:ea typeface="Poppins Light"/>
                <a:cs typeface="Poppins Light"/>
                <a:sym typeface="Poppins Light"/>
              </a:rPr>
              <a:t>mproving </a:t>
            </a:r>
            <a:r>
              <a:rPr lang="en-US" dirty="0">
                <a:latin typeface="Poppins Light"/>
                <a:ea typeface="Poppins Light"/>
                <a:cs typeface="Poppins Light"/>
                <a:sym typeface="Poppins Light"/>
              </a:rPr>
              <a:t>the user experience of an e-commerce website. The goal is to increase conversion rates (the percentage of visitors who make a purchase) and customer loyalty (the likelihood that customers will return to the website to make future purchases).</a:t>
            </a:r>
            <a:endParaRPr dirty="0">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4"/>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235"/>
              </a:srgbClr>
            </a:outerShdw>
          </a:effectLst>
        </p:spPr>
      </p:pic>
      <p:sp>
        <p:nvSpPr>
          <p:cNvPr id="112" name="Google Shape;112;p4"/>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txBox="1"/>
          <p:nvPr/>
        </p:nvSpPr>
        <p:spPr>
          <a:xfrm>
            <a:off x="404306" y="2756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Needfinding</a:t>
            </a:r>
            <a:r>
              <a:rPr lang="en-US" sz="2400" b="0" i="0" u="none" strike="noStrike" cap="none">
                <a:solidFill>
                  <a:schemeClr val="dk1"/>
                </a:solidFill>
                <a:latin typeface="Poppins Medium"/>
                <a:ea typeface="Poppins Medium"/>
                <a:cs typeface="Poppins Medium"/>
                <a:sym typeface="Poppins Medium"/>
              </a:rPr>
              <a:t> + </a:t>
            </a:r>
            <a:r>
              <a:rPr lang="en-US" sz="2400" b="0" i="0" u="none" strike="noStrike" cap="none">
                <a:solidFill>
                  <a:srgbClr val="0029FF"/>
                </a:solidFill>
                <a:latin typeface="Poppins Medium"/>
                <a:ea typeface="Poppins Medium"/>
                <a:cs typeface="Poppins Medium"/>
                <a:sym typeface="Poppins Medium"/>
              </a:rPr>
              <a:t>Diagnosis</a:t>
            </a:r>
            <a:endParaRPr sz="2400" b="0" i="0" u="none" strike="noStrike" cap="none">
              <a:solidFill>
                <a:srgbClr val="0029FF"/>
              </a:solidFill>
              <a:latin typeface="Poppins Medium"/>
              <a:ea typeface="Poppins Medium"/>
              <a:cs typeface="Poppins Medium"/>
              <a:sym typeface="Poppins Medium"/>
            </a:endParaRPr>
          </a:p>
        </p:txBody>
      </p:sp>
      <p:sp>
        <p:nvSpPr>
          <p:cNvPr id="114" name="Google Shape;114;p4"/>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txBox="1"/>
          <p:nvPr/>
        </p:nvSpPr>
        <p:spPr>
          <a:xfrm>
            <a:off x="180000" y="1656000"/>
            <a:ext cx="7833600"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dirty="0" smtClean="0">
                <a:latin typeface="Poppins"/>
                <a:ea typeface="Poppins"/>
                <a:cs typeface="Poppins"/>
                <a:sym typeface="Poppins"/>
              </a:rPr>
              <a:t>Need finding</a:t>
            </a:r>
            <a:r>
              <a:rPr lang="en-US" b="1" dirty="0">
                <a:latin typeface="Poppins"/>
                <a:ea typeface="Poppins"/>
                <a:cs typeface="Poppins"/>
                <a:sym typeface="Poppins"/>
              </a:rPr>
              <a:t>:</a:t>
            </a:r>
            <a:r>
              <a:rPr lang="en-US" dirty="0">
                <a:latin typeface="Poppins Light"/>
                <a:ea typeface="Poppins Light"/>
                <a:cs typeface="Poppins Light"/>
                <a:sym typeface="Poppins Light"/>
              </a:rPr>
              <a:t> Understanding what users need. Getting deeper into root cause.</a:t>
            </a:r>
            <a:endParaRPr dirty="0">
              <a:latin typeface="Poppins Light"/>
              <a:ea typeface="Poppins Light"/>
              <a:cs typeface="Poppins Light"/>
              <a:sym typeface="Poppins Light"/>
            </a:endParaRPr>
          </a:p>
          <a:p>
            <a:pPr marL="0" lvl="0" indent="0" algn="ctr" rtl="0">
              <a:spcBef>
                <a:spcPts val="0"/>
              </a:spcBef>
              <a:spcAft>
                <a:spcPts val="0"/>
              </a:spcAft>
              <a:buNone/>
            </a:pPr>
            <a:r>
              <a:rPr lang="en-US" dirty="0">
                <a:latin typeface="Poppins Light"/>
                <a:ea typeface="Poppins Light"/>
                <a:cs typeface="Poppins Light"/>
                <a:sym typeface="Poppins Light"/>
              </a:rPr>
              <a:t>Example: </a:t>
            </a:r>
            <a:r>
              <a:rPr lang="en-US" dirty="0" smtClean="0">
                <a:latin typeface="Poppins Light"/>
                <a:ea typeface="Poppins Light"/>
                <a:cs typeface="Poppins Light"/>
                <a:sym typeface="Poppins Light"/>
              </a:rPr>
              <a:t>We </a:t>
            </a:r>
            <a:r>
              <a:rPr lang="en-US" dirty="0">
                <a:latin typeface="Poppins Light"/>
                <a:ea typeface="Poppins Light"/>
                <a:cs typeface="Poppins Light"/>
                <a:sym typeface="Poppins Light"/>
              </a:rPr>
              <a:t>could conduct user research to understand the needs and pain </a:t>
            </a:r>
            <a:r>
              <a:rPr lang="en-US" dirty="0" smtClean="0">
                <a:latin typeface="Poppins Light"/>
                <a:ea typeface="Poppins Light"/>
                <a:cs typeface="Poppins Light"/>
                <a:sym typeface="Poppins Light"/>
              </a:rPr>
              <a:t>points and work on it of </a:t>
            </a:r>
            <a:r>
              <a:rPr lang="en-US" dirty="0">
                <a:latin typeface="Poppins Light"/>
                <a:ea typeface="Poppins Light"/>
                <a:cs typeface="Poppins Light"/>
                <a:sym typeface="Poppins Light"/>
              </a:rPr>
              <a:t>potential users. e.g. conducting surveys, interviews, and observing people shopping in grocery stores.</a:t>
            </a:r>
            <a:endParaRPr dirty="0">
              <a:latin typeface="Poppins Light"/>
              <a:ea typeface="Poppins Light"/>
              <a:cs typeface="Poppins Light"/>
              <a:sym typeface="Poppins Light"/>
            </a:endParaRPr>
          </a:p>
          <a:p>
            <a:pPr marL="0" lvl="0" indent="0" algn="ctr" rtl="0">
              <a:spcBef>
                <a:spcPts val="0"/>
              </a:spcBef>
              <a:spcAft>
                <a:spcPts val="0"/>
              </a:spcAft>
              <a:buNone/>
            </a:pPr>
            <a:endParaRPr lang="en-US" b="1" dirty="0" smtClean="0">
              <a:latin typeface="Poppins"/>
              <a:ea typeface="Poppins"/>
              <a:cs typeface="Poppins"/>
              <a:sym typeface="Poppins"/>
            </a:endParaRPr>
          </a:p>
          <a:p>
            <a:pPr marL="0" lvl="0" indent="0" algn="ctr" rtl="0">
              <a:spcBef>
                <a:spcPts val="0"/>
              </a:spcBef>
              <a:spcAft>
                <a:spcPts val="0"/>
              </a:spcAft>
              <a:buNone/>
            </a:pPr>
            <a:r>
              <a:rPr lang="en-US" b="1" u="sng" dirty="0" smtClean="0">
                <a:latin typeface="Poppins"/>
                <a:ea typeface="Poppins"/>
                <a:cs typeface="Poppins"/>
                <a:sym typeface="Poppins"/>
              </a:rPr>
              <a:t>Diagnosis</a:t>
            </a:r>
            <a:r>
              <a:rPr lang="en-US" b="1" dirty="0">
                <a:latin typeface="Poppins"/>
                <a:ea typeface="Poppins"/>
                <a:cs typeface="Poppins"/>
                <a:sym typeface="Poppins"/>
              </a:rPr>
              <a:t>:</a:t>
            </a:r>
            <a:r>
              <a:rPr lang="en-US" dirty="0">
                <a:latin typeface="Poppins Light"/>
                <a:ea typeface="Poppins Light"/>
                <a:cs typeface="Poppins Light"/>
                <a:sym typeface="Poppins Light"/>
              </a:rPr>
              <a:t> Verifying the claims because users only give us symptoms.</a:t>
            </a:r>
            <a:endParaRPr dirty="0">
              <a:latin typeface="Poppins Light"/>
              <a:ea typeface="Poppins Light"/>
              <a:cs typeface="Poppins Light"/>
              <a:sym typeface="Poppins Light"/>
            </a:endParaRPr>
          </a:p>
          <a:p>
            <a:pPr marL="0" lvl="0" indent="0" algn="ctr" rtl="0">
              <a:spcBef>
                <a:spcPts val="0"/>
              </a:spcBef>
              <a:spcAft>
                <a:spcPts val="0"/>
              </a:spcAft>
              <a:buNone/>
            </a:pPr>
            <a:r>
              <a:rPr lang="en-US" dirty="0">
                <a:latin typeface="Poppins Light"/>
                <a:ea typeface="Poppins Light"/>
                <a:cs typeface="Poppins Light"/>
                <a:sym typeface="Poppins Light"/>
              </a:rPr>
              <a:t>After collecting user data, </a:t>
            </a:r>
            <a:r>
              <a:rPr lang="en-US" dirty="0" smtClean="0">
                <a:latin typeface="Poppins Light"/>
                <a:ea typeface="Poppins Light"/>
                <a:cs typeface="Poppins Light"/>
                <a:sym typeface="Poppins Light"/>
              </a:rPr>
              <a:t>we </a:t>
            </a:r>
            <a:r>
              <a:rPr lang="en-US" dirty="0">
                <a:latin typeface="Poppins Light"/>
                <a:ea typeface="Poppins Light"/>
                <a:cs typeface="Poppins Light"/>
                <a:sym typeface="Poppins Light"/>
              </a:rPr>
              <a:t>can use it to diagnose the problems. For example, </a:t>
            </a:r>
            <a:r>
              <a:rPr lang="en-US" dirty="0" smtClean="0">
                <a:latin typeface="Poppins Light"/>
                <a:ea typeface="Poppins Light"/>
                <a:cs typeface="Poppins Light"/>
                <a:sym typeface="Poppins Light"/>
              </a:rPr>
              <a:t>user </a:t>
            </a:r>
            <a:r>
              <a:rPr lang="en-US" dirty="0">
                <a:latin typeface="Poppins Light"/>
                <a:ea typeface="Poppins Light"/>
                <a:cs typeface="Poppins Light"/>
                <a:sym typeface="Poppins Light"/>
              </a:rPr>
              <a:t>might discover </a:t>
            </a:r>
            <a:r>
              <a:rPr lang="en-US" dirty="0" smtClean="0">
                <a:latin typeface="Poppins Light"/>
                <a:ea typeface="Poppins Light"/>
                <a:cs typeface="Poppins Light"/>
                <a:sym typeface="Poppins Light"/>
              </a:rPr>
              <a:t>that </a:t>
            </a:r>
            <a:r>
              <a:rPr lang="en-US" dirty="0">
                <a:latin typeface="Poppins Light"/>
                <a:ea typeface="Poppins Light"/>
                <a:cs typeface="Poppins Light"/>
                <a:sym typeface="Poppins Light"/>
              </a:rPr>
              <a:t>it difficult to compare prices and nutritional information of products, they find it hard to navigate large grocery stores, and they have trouble finding specific items on their shopping lists.</a:t>
            </a:r>
            <a:endParaRPr dirty="0">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22e4054541f_0_4"/>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21" name="Google Shape;121;g22e4054541f_0_4"/>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2e4054541f_0_4"/>
          <p:cNvSpPr txBox="1"/>
          <p:nvPr/>
        </p:nvSpPr>
        <p:spPr>
          <a:xfrm>
            <a:off x="404306" y="3044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Benchmarking</a:t>
            </a:r>
            <a:endParaRPr sz="2400" b="0" i="0" u="none" strike="noStrike" cap="none">
              <a:solidFill>
                <a:srgbClr val="0029FF"/>
              </a:solidFill>
              <a:latin typeface="Poppins Medium"/>
              <a:ea typeface="Poppins Medium"/>
              <a:cs typeface="Poppins Medium"/>
              <a:sym typeface="Poppins Medium"/>
            </a:endParaRPr>
          </a:p>
        </p:txBody>
      </p:sp>
      <p:sp>
        <p:nvSpPr>
          <p:cNvPr id="123" name="Google Shape;123;g22e4054541f_0_4"/>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2e4054541f_0_4"/>
          <p:cNvSpPr txBox="1"/>
          <p:nvPr/>
        </p:nvSpPr>
        <p:spPr>
          <a:xfrm>
            <a:off x="1819200" y="851500"/>
            <a:ext cx="4163700" cy="287768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0" i="0" u="none" strike="noStrike" cap="none" dirty="0">
                <a:solidFill>
                  <a:srgbClr val="0328FF"/>
                </a:solidFill>
                <a:latin typeface="Arial"/>
                <a:ea typeface="Arial"/>
                <a:cs typeface="Arial"/>
                <a:sym typeface="Arial"/>
              </a:rPr>
              <a:t>Who else </a:t>
            </a:r>
            <a:r>
              <a:rPr lang="en-US" sz="1400" b="0" i="0" u="none" strike="noStrike" cap="none" dirty="0">
                <a:solidFill>
                  <a:schemeClr val="dk1"/>
                </a:solidFill>
                <a:latin typeface="Arial"/>
                <a:ea typeface="Arial"/>
                <a:cs typeface="Arial"/>
                <a:sym typeface="Arial"/>
              </a:rPr>
              <a:t>is solving this problem</a:t>
            </a:r>
            <a:r>
              <a:rPr lang="en-US" sz="1400" b="0" i="0" u="none" strike="noStrike" cap="none" dirty="0" smtClean="0">
                <a:solidFill>
                  <a:schemeClr val="dk1"/>
                </a:solidFill>
                <a:latin typeface="Arial"/>
                <a:ea typeface="Arial"/>
                <a:cs typeface="Arial"/>
                <a:sym typeface="Arial"/>
              </a:rPr>
              <a:t>?</a:t>
            </a:r>
          </a:p>
          <a:p>
            <a:pPr marL="0" marR="0" lvl="0" indent="0" algn="ctr" rtl="0">
              <a:lnSpc>
                <a:spcPct val="115000"/>
              </a:lnSpc>
              <a:spcBef>
                <a:spcPts val="0"/>
              </a:spcBef>
              <a:spcAft>
                <a:spcPts val="0"/>
              </a:spcAft>
              <a:buClr>
                <a:srgbClr val="000000"/>
              </a:buClr>
              <a:buSzPts val="1400"/>
              <a:buFont typeface="Arial"/>
              <a:buNone/>
            </a:pPr>
            <a:r>
              <a:rPr lang="en-US" dirty="0" smtClean="0">
                <a:solidFill>
                  <a:schemeClr val="dk1"/>
                </a:solidFill>
              </a:rPr>
              <a:t>Industry leader, competitors, companies from related industry with same processes</a:t>
            </a:r>
            <a:r>
              <a:rPr lang="en-US" sz="1400" b="0" i="0" u="none" strike="noStrike" cap="none" dirty="0" smtClean="0">
                <a:solidFill>
                  <a:schemeClr val="dk1"/>
                </a:solidFill>
                <a:latin typeface="Arial"/>
                <a:ea typeface="Arial"/>
                <a:cs typeface="Arial"/>
                <a:sym typeface="Arial"/>
              </a:rPr>
              <a:t> </a:t>
            </a:r>
            <a:endParaRPr sz="1400" b="0" i="0" u="none" strike="noStrike" cap="none" dirty="0">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400"/>
              <a:buFont typeface="Arial"/>
              <a:buNone/>
            </a:pPr>
            <a:endParaRPr dirty="0">
              <a:solidFill>
                <a:schemeClr val="dk1"/>
              </a:solidFill>
            </a:endParaRPr>
          </a:p>
          <a:p>
            <a:pPr marL="0" marR="0" lvl="0" indent="0" algn="ctr" rtl="0">
              <a:lnSpc>
                <a:spcPct val="115000"/>
              </a:lnSpc>
              <a:spcBef>
                <a:spcPts val="0"/>
              </a:spcBef>
              <a:spcAft>
                <a:spcPts val="0"/>
              </a:spcAft>
              <a:buClr>
                <a:srgbClr val="000000"/>
              </a:buClr>
              <a:buSzPts val="1400"/>
              <a:buFont typeface="Arial"/>
              <a:buNone/>
            </a:pPr>
            <a:r>
              <a:rPr lang="en-US" dirty="0">
                <a:solidFill>
                  <a:srgbClr val="0029FF"/>
                </a:solidFill>
              </a:rPr>
              <a:t>How are they</a:t>
            </a:r>
            <a:r>
              <a:rPr lang="en-US" dirty="0">
                <a:solidFill>
                  <a:schemeClr val="dk1"/>
                </a:solidFill>
              </a:rPr>
              <a:t> solving the problem</a:t>
            </a:r>
            <a:r>
              <a:rPr lang="en-US" dirty="0" smtClean="0">
                <a:solidFill>
                  <a:schemeClr val="dk1"/>
                </a:solidFill>
              </a:rPr>
              <a:t>?</a:t>
            </a:r>
          </a:p>
          <a:p>
            <a:pPr marL="0" marR="0" lvl="0" indent="0" algn="ctr" rtl="0">
              <a:lnSpc>
                <a:spcPct val="115000"/>
              </a:lnSpc>
              <a:spcBef>
                <a:spcPts val="0"/>
              </a:spcBef>
              <a:spcAft>
                <a:spcPts val="0"/>
              </a:spcAft>
              <a:buClr>
                <a:srgbClr val="000000"/>
              </a:buClr>
              <a:buSzPts val="1400"/>
              <a:buFont typeface="Arial"/>
              <a:buNone/>
            </a:pPr>
            <a:r>
              <a:rPr lang="en-US" dirty="0" smtClean="0">
                <a:solidFill>
                  <a:schemeClr val="dk1"/>
                </a:solidFill>
              </a:rPr>
              <a:t>Gathering data</a:t>
            </a:r>
          </a:p>
          <a:p>
            <a:pPr marL="0" marR="0" lvl="0" indent="0" algn="ctr" rtl="0">
              <a:lnSpc>
                <a:spcPct val="115000"/>
              </a:lnSpc>
              <a:spcBef>
                <a:spcPts val="0"/>
              </a:spcBef>
              <a:spcAft>
                <a:spcPts val="0"/>
              </a:spcAft>
              <a:buClr>
                <a:srgbClr val="000000"/>
              </a:buClr>
              <a:buSzPts val="1400"/>
              <a:buFont typeface="Arial"/>
              <a:buNone/>
            </a:pPr>
            <a:r>
              <a:rPr lang="en-US" dirty="0" smtClean="0">
                <a:solidFill>
                  <a:schemeClr val="dk1"/>
                </a:solidFill>
              </a:rPr>
              <a:t>Analyze and compare</a:t>
            </a:r>
          </a:p>
          <a:p>
            <a:pPr marL="0" marR="0" lvl="0" indent="0" algn="ctr" rtl="0">
              <a:lnSpc>
                <a:spcPct val="115000"/>
              </a:lnSpc>
              <a:spcBef>
                <a:spcPts val="0"/>
              </a:spcBef>
              <a:spcAft>
                <a:spcPts val="0"/>
              </a:spcAft>
              <a:buClr>
                <a:srgbClr val="000000"/>
              </a:buClr>
              <a:buSzPts val="1400"/>
              <a:buFont typeface="Arial"/>
              <a:buNone/>
            </a:pPr>
            <a:r>
              <a:rPr lang="en-US" dirty="0" smtClean="0">
                <a:solidFill>
                  <a:schemeClr val="dk1"/>
                </a:solidFill>
              </a:rPr>
              <a:t>Setting target</a:t>
            </a:r>
          </a:p>
          <a:p>
            <a:pPr marL="0" marR="0" lvl="0" indent="0" algn="ctr" rtl="0">
              <a:lnSpc>
                <a:spcPct val="115000"/>
              </a:lnSpc>
              <a:spcBef>
                <a:spcPts val="0"/>
              </a:spcBef>
              <a:spcAft>
                <a:spcPts val="0"/>
              </a:spcAft>
              <a:buClr>
                <a:srgbClr val="000000"/>
              </a:buClr>
              <a:buSzPts val="1400"/>
              <a:buFont typeface="Arial"/>
              <a:buNone/>
            </a:pPr>
            <a:r>
              <a:rPr lang="en-US" dirty="0" smtClean="0">
                <a:solidFill>
                  <a:schemeClr val="dk1"/>
                </a:solidFill>
              </a:rPr>
              <a:t>Implementing improvement</a:t>
            </a:r>
            <a:endParaRPr dirty="0">
              <a:solidFill>
                <a:schemeClr val="dk1"/>
              </a:solidFill>
            </a:endParaRPr>
          </a:p>
          <a:p>
            <a:pPr marL="0" marR="0" lvl="0" indent="0" algn="ctr" rtl="0">
              <a:lnSpc>
                <a:spcPct val="115000"/>
              </a:lnSpc>
              <a:spcBef>
                <a:spcPts val="0"/>
              </a:spcBef>
              <a:spcAft>
                <a:spcPts val="0"/>
              </a:spcAft>
              <a:buClr>
                <a:srgbClr val="000000"/>
              </a:buClr>
              <a:buSzPts val="1400"/>
              <a:buFont typeface="Arial"/>
              <a:buNone/>
            </a:pPr>
            <a:endParaRPr dirty="0">
              <a:solidFill>
                <a:schemeClr val="dk1"/>
              </a:solidFill>
            </a:endParaRPr>
          </a:p>
          <a:p>
            <a:pPr marL="0" lvl="0" indent="0" algn="ctr" rtl="0">
              <a:spcBef>
                <a:spcPts val="0"/>
              </a:spcBef>
              <a:spcAft>
                <a:spcPts val="0"/>
              </a:spcAft>
              <a:buClr>
                <a:schemeClr val="dk1"/>
              </a:buClr>
              <a:buSzPts val="1400"/>
              <a:buFont typeface="Arial"/>
              <a:buNone/>
            </a:pPr>
            <a:r>
              <a:rPr lang="en-US" dirty="0">
                <a:solidFill>
                  <a:srgbClr val="0000FF"/>
                </a:solidFill>
                <a:latin typeface="Open Sans"/>
                <a:ea typeface="Open Sans"/>
                <a:cs typeface="Open Sans"/>
                <a:sym typeface="Open Sans"/>
              </a:rPr>
              <a:t>A long term and sustainable solution</a:t>
            </a:r>
            <a:endParaRPr dirty="0">
              <a:solidFill>
                <a:schemeClr val="dk1"/>
              </a:solidFill>
            </a:endParaRPr>
          </a:p>
        </p:txBody>
      </p:sp>
      <p:sp>
        <p:nvSpPr>
          <p:cNvPr id="125" name="Google Shape;125;g22e4054541f_0_4"/>
          <p:cNvSpPr txBox="1"/>
          <p:nvPr/>
        </p:nvSpPr>
        <p:spPr>
          <a:xfrm>
            <a:off x="1819200" y="3795975"/>
            <a:ext cx="4591200" cy="1661963"/>
          </a:xfrm>
          <a:prstGeom prst="rect">
            <a:avLst/>
          </a:prstGeom>
          <a:noFill/>
          <a:ln>
            <a:noFill/>
          </a:ln>
        </p:spPr>
        <p:txBody>
          <a:bodyPr spcFirstLastPara="1" wrap="square" lIns="91425" tIns="91425" rIns="91425" bIns="91425" anchor="t" anchorCtr="0">
            <a:spAutoFit/>
          </a:bodyPr>
          <a:lstStyle/>
          <a:p>
            <a:pPr marL="171450" indent="-171450">
              <a:buFont typeface="Courier New" panose="02070309020205020404" pitchFamily="49" charset="0"/>
              <a:buChar char="o"/>
            </a:pPr>
            <a:r>
              <a:rPr lang="en-US" sz="1200" dirty="0"/>
              <a:t>Boosting conversion </a:t>
            </a:r>
            <a:r>
              <a:rPr lang="en-US" sz="1200" dirty="0" smtClean="0"/>
              <a:t>rates </a:t>
            </a:r>
            <a:endParaRPr lang="en-US" sz="1200" dirty="0"/>
          </a:p>
          <a:p>
            <a:pPr marL="171450" indent="-171450">
              <a:buFont typeface="Courier New" panose="02070309020205020404" pitchFamily="49" charset="0"/>
              <a:buChar char="o"/>
            </a:pPr>
            <a:r>
              <a:rPr lang="en-US" sz="1200" dirty="0"/>
              <a:t>F</a:t>
            </a:r>
            <a:r>
              <a:rPr lang="en-US" sz="1200" dirty="0" smtClean="0"/>
              <a:t>ostering </a:t>
            </a:r>
            <a:r>
              <a:rPr lang="en-US" sz="1200" dirty="0"/>
              <a:t>customer </a:t>
            </a:r>
            <a:r>
              <a:rPr lang="en-US" sz="1200" dirty="0" smtClean="0"/>
              <a:t>loyalty</a:t>
            </a:r>
            <a:endParaRPr lang="en-US" sz="1200" dirty="0"/>
          </a:p>
          <a:p>
            <a:r>
              <a:rPr lang="en-US" sz="1200" dirty="0"/>
              <a:t>N</a:t>
            </a:r>
            <a:r>
              <a:rPr lang="en-US" sz="1200" dirty="0" smtClean="0"/>
              <a:t>eed </a:t>
            </a:r>
            <a:r>
              <a:rPr lang="en-US" sz="1200" dirty="0"/>
              <a:t>to implement a comprehensive strategy that continually adapts to evolving customer preferences and needs. </a:t>
            </a:r>
          </a:p>
          <a:p>
            <a:pPr marL="171450" indent="-171450">
              <a:buFont typeface="Courier New" panose="02070309020205020404" pitchFamily="49" charset="0"/>
              <a:buChar char="o"/>
            </a:pPr>
            <a:r>
              <a:rPr lang="en-US" sz="1200" dirty="0"/>
              <a:t>User Research and Continuous Feedback </a:t>
            </a:r>
            <a:r>
              <a:rPr lang="en-US" sz="1200" dirty="0" smtClean="0"/>
              <a:t>Loop </a:t>
            </a:r>
            <a:endParaRPr lang="en-US" sz="1200" dirty="0"/>
          </a:p>
          <a:p>
            <a:pPr marL="171450" indent="-171450">
              <a:buFont typeface="Courier New" panose="02070309020205020404" pitchFamily="49" charset="0"/>
              <a:buChar char="o"/>
            </a:pPr>
            <a:r>
              <a:rPr lang="en-US" sz="1200" dirty="0"/>
              <a:t>Mobile Responsiveness and </a:t>
            </a:r>
            <a:r>
              <a:rPr lang="en-US" sz="1200" dirty="0" smtClean="0"/>
              <a:t>Performance</a:t>
            </a:r>
            <a:endParaRPr lang="en-US" sz="1200" dirty="0"/>
          </a:p>
          <a:p>
            <a:pPr marL="171450" indent="-171450">
              <a:buFont typeface="Courier New" panose="02070309020205020404" pitchFamily="49" charset="0"/>
              <a:buChar char="o"/>
            </a:pPr>
            <a:r>
              <a:rPr lang="en-US" sz="1200" dirty="0"/>
              <a:t>A/B Testing and Iteration </a:t>
            </a:r>
          </a:p>
          <a:p>
            <a:pPr marL="0" lvl="0" indent="0" algn="ctr" rtl="0">
              <a:spcBef>
                <a:spcPts val="0"/>
              </a:spcBef>
              <a:spcAft>
                <a:spcPts val="0"/>
              </a:spcAft>
              <a:buNone/>
            </a:pPr>
            <a:endParaRP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22e4054541f_0_12"/>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31" name="Google Shape;131;g22e4054541f_0_12"/>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2e4054541f_0_12"/>
          <p:cNvSpPr txBox="1"/>
          <p:nvPr/>
        </p:nvSpPr>
        <p:spPr>
          <a:xfrm>
            <a:off x="404306" y="3044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Ideating</a:t>
            </a:r>
            <a:endParaRPr sz="2400" b="0" i="0" u="none" strike="noStrike" cap="none">
              <a:solidFill>
                <a:srgbClr val="0029FF"/>
              </a:solidFill>
              <a:latin typeface="Poppins Medium"/>
              <a:ea typeface="Poppins Medium"/>
              <a:cs typeface="Poppins Medium"/>
              <a:sym typeface="Poppins Medium"/>
            </a:endParaRPr>
          </a:p>
        </p:txBody>
      </p:sp>
      <p:sp>
        <p:nvSpPr>
          <p:cNvPr id="133" name="Google Shape;133;g22e4054541f_0_12"/>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22e4054541f_0_12"/>
          <p:cNvSpPr txBox="1"/>
          <p:nvPr/>
        </p:nvSpPr>
        <p:spPr>
          <a:xfrm>
            <a:off x="122400" y="907200"/>
            <a:ext cx="7999200" cy="4310380"/>
          </a:xfrm>
          <a:prstGeom prst="rect">
            <a:avLst/>
          </a:prstGeom>
          <a:noFill/>
          <a:ln>
            <a:noFill/>
          </a:ln>
        </p:spPr>
        <p:txBody>
          <a:bodyPr spcFirstLastPara="1" wrap="square" lIns="91425" tIns="91425" rIns="91425" bIns="91425" anchor="t" anchorCtr="0">
            <a:spAutoFit/>
          </a:bodyPr>
          <a:lstStyle/>
          <a:p>
            <a:r>
              <a:rPr lang="en-US" sz="1200" b="1" dirty="0"/>
              <a:t>Analyzing different drop-off path way</a:t>
            </a:r>
            <a:endParaRPr lang="en-US" sz="1200" dirty="0"/>
          </a:p>
          <a:p>
            <a:pPr marL="171450" lvl="0" indent="-171450">
              <a:buFont typeface="Arial" panose="020B0604020202020204" pitchFamily="34" charset="0"/>
              <a:buChar char="•"/>
            </a:pPr>
            <a:r>
              <a:rPr lang="en-US" sz="1200" dirty="0"/>
              <a:t>Creating different paths a customer can take through their </a:t>
            </a:r>
            <a:r>
              <a:rPr lang="en-US" sz="1200" dirty="0" smtClean="0"/>
              <a:t>journey</a:t>
            </a:r>
            <a:r>
              <a:rPr lang="en-US" sz="1200" dirty="0"/>
              <a:t> so it can see which ones have fewer drop-offs.</a:t>
            </a:r>
          </a:p>
          <a:p>
            <a:pPr marL="171450" lvl="0" indent="-171450">
              <a:buFont typeface="Arial" panose="020B0604020202020204" pitchFamily="34" charset="0"/>
              <a:buChar char="•"/>
            </a:pPr>
            <a:r>
              <a:rPr lang="en-US" sz="1200" dirty="0"/>
              <a:t>Analyze the drop-off results and either take inspiration from the better-performing paths to improve ones with high drop-offs or remove them completely</a:t>
            </a:r>
            <a:r>
              <a:rPr lang="en-US" sz="1200" dirty="0" smtClean="0"/>
              <a:t>.</a:t>
            </a:r>
          </a:p>
          <a:p>
            <a:pPr marL="171450" lvl="0" indent="-171450">
              <a:buFont typeface="Arial" panose="020B0604020202020204" pitchFamily="34" charset="0"/>
              <a:buChar char="•"/>
            </a:pPr>
            <a:r>
              <a:rPr lang="en-US" sz="1200" dirty="0"/>
              <a:t>By matching the starting points of product with different segments’ JTBDs and performing path </a:t>
            </a:r>
            <a:r>
              <a:rPr lang="en-US" sz="1200" dirty="0" smtClean="0"/>
              <a:t>analysis, </a:t>
            </a:r>
            <a:r>
              <a:rPr lang="en-US" sz="1200" dirty="0"/>
              <a:t>we can understand how customers move through the product.</a:t>
            </a:r>
          </a:p>
          <a:p>
            <a:pPr lvl="0"/>
            <a:endParaRPr lang="en-US" sz="1200" dirty="0" smtClean="0"/>
          </a:p>
          <a:p>
            <a:pPr lvl="0"/>
            <a:r>
              <a:rPr lang="en-US" sz="1200" dirty="0" smtClean="0"/>
              <a:t>We </a:t>
            </a:r>
            <a:r>
              <a:rPr lang="en-US" sz="1200" dirty="0"/>
              <a:t>can also identify any areas that go unnoticed or present challenges. We can then take these identified areas and improve the customer experience.</a:t>
            </a:r>
          </a:p>
          <a:p>
            <a:pPr lvl="0"/>
            <a:r>
              <a:rPr lang="en-US" sz="1200" dirty="0"/>
              <a:t>For instance, if customers struggle with secondary on boarding, a checklist can help them move to the next stage of the user journey more smoothly. </a:t>
            </a:r>
          </a:p>
          <a:p>
            <a:endParaRPr lang="en-US" b="1" dirty="0" smtClean="0"/>
          </a:p>
          <a:p>
            <a:r>
              <a:rPr lang="en-US" sz="1200" b="1" dirty="0" smtClean="0"/>
              <a:t>Set </a:t>
            </a:r>
            <a:r>
              <a:rPr lang="en-US" sz="1200" b="1" dirty="0"/>
              <a:t>goals for specific user milestones</a:t>
            </a:r>
            <a:endParaRPr lang="en-US" sz="1200" dirty="0"/>
          </a:p>
          <a:p>
            <a:r>
              <a:rPr lang="en-US" sz="1200" dirty="0"/>
              <a:t>Understanding user needs and behavior at various stages allows to refine strategies, provide targeted support, and optimize the customer experience to complete key milestones for each segment successfully </a:t>
            </a:r>
          </a:p>
          <a:p>
            <a:pPr lvl="0"/>
            <a:r>
              <a:rPr lang="en-US" sz="1200" dirty="0" smtClean="0"/>
              <a:t> </a:t>
            </a:r>
          </a:p>
          <a:p>
            <a:pPr marL="171450" lvl="0" indent="-171450">
              <a:buFont typeface="Arial" panose="020B0604020202020204" pitchFamily="34" charset="0"/>
              <a:buChar char="•"/>
            </a:pPr>
            <a:r>
              <a:rPr lang="en-US" sz="1200" dirty="0" smtClean="0"/>
              <a:t>Setting goals KPIs and matrix</a:t>
            </a:r>
          </a:p>
          <a:p>
            <a:pPr lvl="0"/>
            <a:r>
              <a:rPr lang="en-US" sz="1200" dirty="0"/>
              <a:t> </a:t>
            </a:r>
            <a:r>
              <a:rPr lang="en-US" sz="1200" dirty="0" smtClean="0"/>
              <a:t>    - Push notification or messaging</a:t>
            </a:r>
          </a:p>
          <a:p>
            <a:pPr lvl="0"/>
            <a:r>
              <a:rPr lang="en-US" sz="1200" dirty="0"/>
              <a:t> </a:t>
            </a:r>
            <a:r>
              <a:rPr lang="en-US" sz="1200" dirty="0" smtClean="0"/>
              <a:t>    - Launch regular special offer</a:t>
            </a:r>
          </a:p>
          <a:p>
            <a:pPr lvl="0"/>
            <a:r>
              <a:rPr lang="en-US" sz="1200" dirty="0"/>
              <a:t> </a:t>
            </a:r>
            <a:r>
              <a:rPr lang="en-US" sz="1200" dirty="0" smtClean="0"/>
              <a:t>    - Personalized app communication</a:t>
            </a:r>
            <a:endParaRPr lang="en-US" sz="1200" dirty="0"/>
          </a:p>
          <a:p>
            <a:pPr marL="0" lvl="0" indent="0" algn="ctr" rtl="0">
              <a:lnSpc>
                <a:spcPct val="115000"/>
              </a:lnSpc>
              <a:spcBef>
                <a:spcPts val="1200"/>
              </a:spcBef>
              <a:spcAft>
                <a:spcPts val="0"/>
              </a:spcAft>
              <a:buClr>
                <a:schemeClr val="dk1"/>
              </a:buClr>
              <a:buSzPts val="1100"/>
              <a:buFont typeface="Arial"/>
              <a:buNone/>
            </a:pPr>
            <a:r>
              <a:rPr lang="en-US" dirty="0" smtClean="0">
                <a:solidFill>
                  <a:schemeClr val="dk1"/>
                </a:solidFill>
                <a:latin typeface="Poppins"/>
                <a:ea typeface="Poppins"/>
                <a:cs typeface="Poppins"/>
                <a:sym typeface="Poppins"/>
              </a:rPr>
              <a:t> </a:t>
            </a:r>
            <a:endParaRPr dirty="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g22e4054541f_0_23"/>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40" name="Google Shape;140;g22e4054541f_0_23"/>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2e4054541f_0_23"/>
          <p:cNvSpPr txBox="1"/>
          <p:nvPr/>
        </p:nvSpPr>
        <p:spPr>
          <a:xfrm>
            <a:off x="404306" y="3044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29FF"/>
                </a:solidFill>
                <a:latin typeface="Poppins Medium"/>
                <a:ea typeface="Poppins Medium"/>
                <a:cs typeface="Poppins Medium"/>
                <a:sym typeface="Poppins Medium"/>
              </a:rPr>
              <a:t>Prototyping</a:t>
            </a:r>
            <a:r>
              <a:rPr lang="en-US" sz="2400" b="0" i="0" u="none" strike="noStrike" cap="none">
                <a:solidFill>
                  <a:schemeClr val="dk1"/>
                </a:solidFill>
                <a:latin typeface="Poppins Medium"/>
                <a:ea typeface="Poppins Medium"/>
                <a:cs typeface="Poppins Medium"/>
                <a:sym typeface="Poppins Medium"/>
              </a:rPr>
              <a:t> and </a:t>
            </a:r>
            <a:r>
              <a:rPr lang="en-US" sz="2400" b="0" i="0" u="none" strike="noStrike" cap="none">
                <a:solidFill>
                  <a:srgbClr val="0029FF"/>
                </a:solidFill>
                <a:latin typeface="Poppins Medium"/>
                <a:ea typeface="Poppins Medium"/>
                <a:cs typeface="Poppins Medium"/>
                <a:sym typeface="Poppins Medium"/>
              </a:rPr>
              <a:t>Choosing</a:t>
            </a:r>
            <a:endParaRPr sz="2400" b="0" i="0" u="none" strike="noStrike" cap="none">
              <a:solidFill>
                <a:srgbClr val="0029FF"/>
              </a:solidFill>
              <a:latin typeface="Poppins Medium"/>
              <a:ea typeface="Poppins Medium"/>
              <a:cs typeface="Poppins Medium"/>
              <a:sym typeface="Poppins Medium"/>
            </a:endParaRPr>
          </a:p>
        </p:txBody>
      </p:sp>
      <p:sp>
        <p:nvSpPr>
          <p:cNvPr id="142" name="Google Shape;142;g22e4054541f_0_23"/>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2e4054541f_0_23"/>
          <p:cNvSpPr txBox="1"/>
          <p:nvPr/>
        </p:nvSpPr>
        <p:spPr>
          <a:xfrm>
            <a:off x="100800" y="1627200"/>
            <a:ext cx="7999200" cy="2525276"/>
          </a:xfrm>
          <a:prstGeom prst="rect">
            <a:avLst/>
          </a:prstGeom>
          <a:noFill/>
          <a:ln>
            <a:noFill/>
          </a:ln>
        </p:spPr>
        <p:txBody>
          <a:bodyPr spcFirstLastPara="1" wrap="square" lIns="91425" tIns="91425" rIns="91425" bIns="91425" anchor="t" anchorCtr="0">
            <a:spAutoFit/>
          </a:bodyPr>
          <a:lstStyle/>
          <a:p>
            <a:pPr marL="285750" lvl="0" indent="-285750">
              <a:buFont typeface="Courier New" panose="02070309020205020404" pitchFamily="49" charset="0"/>
              <a:buChar char="o"/>
            </a:pPr>
            <a:r>
              <a:rPr lang="en-US" dirty="0"/>
              <a:t>Track events related to user registration, account creation, and the onboarding process. This includes events such as account creation, email verification, completion of profile setup, and initial feature walkthroughs. These events help you understand user engagement</a:t>
            </a:r>
          </a:p>
          <a:p>
            <a:pPr lvl="0"/>
            <a:endParaRPr lang="en-US" dirty="0" smtClean="0"/>
          </a:p>
          <a:p>
            <a:pPr marL="285750" lvl="0" indent="-285750">
              <a:buFont typeface="Courier New" panose="02070309020205020404" pitchFamily="49" charset="0"/>
              <a:buChar char="o"/>
            </a:pPr>
            <a:r>
              <a:rPr lang="en-US" dirty="0" smtClean="0"/>
              <a:t>Track </a:t>
            </a:r>
            <a:r>
              <a:rPr lang="en-US" dirty="0"/>
              <a:t>events related to subscription actions, such as subscription upgrades, downgrades, cancellations, or renewal </a:t>
            </a:r>
            <a:r>
              <a:rPr lang="en-US" dirty="0" smtClean="0"/>
              <a:t>confirmations</a:t>
            </a:r>
            <a:endParaRPr lang="en-US" dirty="0"/>
          </a:p>
          <a:p>
            <a:pPr lvl="0"/>
            <a:endParaRPr lang="en-US" dirty="0" smtClean="0"/>
          </a:p>
          <a:p>
            <a:pPr marL="285750" lvl="0" indent="-285750">
              <a:buFont typeface="Courier New" panose="02070309020205020404" pitchFamily="49" charset="0"/>
              <a:buChar char="o"/>
            </a:pPr>
            <a:r>
              <a:rPr lang="en-US" dirty="0" smtClean="0"/>
              <a:t>Track </a:t>
            </a:r>
            <a:r>
              <a:rPr lang="en-US" dirty="0"/>
              <a:t>events that capture user engagement and usage patterns. This includes events related to feature usage, content consumption, session duration, or frequency of logins.</a:t>
            </a:r>
          </a:p>
          <a:p>
            <a:pPr marL="0" lvl="0" indent="0" algn="ctr" rtl="0">
              <a:lnSpc>
                <a:spcPct val="115000"/>
              </a:lnSpc>
              <a:spcBef>
                <a:spcPts val="1200"/>
              </a:spcBef>
              <a:spcAft>
                <a:spcPts val="0"/>
              </a:spcAft>
              <a:buClr>
                <a:schemeClr val="dk1"/>
              </a:buClr>
              <a:buSzPts val="1100"/>
              <a:buFont typeface="Arial"/>
              <a:buNone/>
            </a:pPr>
            <a:r>
              <a:rPr lang="en-US" dirty="0" smtClean="0">
                <a:solidFill>
                  <a:schemeClr val="dk1"/>
                </a:solidFill>
                <a:latin typeface="Poppins Light"/>
                <a:ea typeface="Poppins Light"/>
                <a:cs typeface="Poppins Light"/>
                <a:sym typeface="Poppins Light"/>
              </a:rPr>
              <a:t> </a:t>
            </a:r>
            <a:endParaRPr dirty="0">
              <a:solidFill>
                <a:schemeClr val="dk1"/>
              </a:solidFill>
              <a:latin typeface="Poppins Light"/>
              <a:ea typeface="Poppins Light"/>
              <a:cs typeface="Poppins Light"/>
              <a:sym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g22e4054541f_0_35"/>
          <p:cNvPicPr preferRelativeResize="0"/>
          <p:nvPr/>
        </p:nvPicPr>
        <p:blipFill rotWithShape="1">
          <a:blip r:embed="rId3">
            <a:alphaModFix/>
          </a:blip>
          <a:srcRect/>
          <a:stretch/>
        </p:blipFill>
        <p:spPr>
          <a:xfrm>
            <a:off x="6477375" y="263675"/>
            <a:ext cx="1446451" cy="433650"/>
          </a:xfrm>
          <a:prstGeom prst="rect">
            <a:avLst/>
          </a:prstGeom>
          <a:noFill/>
          <a:ln>
            <a:noFill/>
          </a:ln>
          <a:effectLst>
            <a:outerShdw blurRad="171450" dist="38100" dir="3600000" algn="bl" rotWithShape="0">
              <a:srgbClr val="000000">
                <a:alpha val="48627"/>
              </a:srgbClr>
            </a:outerShdw>
          </a:effectLst>
        </p:spPr>
      </p:pic>
      <p:sp>
        <p:nvSpPr>
          <p:cNvPr id="149" name="Google Shape;149;g22e4054541f_0_35"/>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2e4054541f_0_35"/>
          <p:cNvSpPr txBox="1"/>
          <p:nvPr/>
        </p:nvSpPr>
        <p:spPr>
          <a:xfrm>
            <a:off x="404306" y="275630"/>
            <a:ext cx="6073200" cy="376200"/>
          </a:xfrm>
          <a:prstGeom prst="rect">
            <a:avLst/>
          </a:prstGeom>
          <a:noFill/>
          <a:ln>
            <a:noFill/>
          </a:ln>
        </p:spPr>
        <p:txBody>
          <a:bodyPr spcFirstLastPara="1" wrap="square" lIns="0" tIns="677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29FF"/>
                </a:solidFill>
                <a:latin typeface="Poppins Medium"/>
                <a:ea typeface="Poppins Medium"/>
                <a:cs typeface="Poppins Medium"/>
                <a:sym typeface="Poppins Medium"/>
              </a:rPr>
              <a:t>Implementation</a:t>
            </a:r>
            <a:endParaRPr sz="2400" b="0" i="0" u="none" strike="noStrike" cap="none" dirty="0">
              <a:solidFill>
                <a:srgbClr val="0029FF"/>
              </a:solidFill>
              <a:latin typeface="Poppins Medium"/>
              <a:ea typeface="Poppins Medium"/>
              <a:cs typeface="Poppins Medium"/>
              <a:sym typeface="Poppins Medium"/>
            </a:endParaRPr>
          </a:p>
        </p:txBody>
      </p:sp>
      <p:sp>
        <p:nvSpPr>
          <p:cNvPr id="151" name="Google Shape;151;g22e4054541f_0_35"/>
          <p:cNvSpPr txBox="1"/>
          <p:nvPr/>
        </p:nvSpPr>
        <p:spPr>
          <a:xfrm>
            <a:off x="11405500" y="2196695"/>
            <a:ext cx="574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2e4054541f_0_35"/>
          <p:cNvSpPr txBox="1"/>
          <p:nvPr/>
        </p:nvSpPr>
        <p:spPr>
          <a:xfrm>
            <a:off x="93600" y="904154"/>
            <a:ext cx="6508350" cy="1692741"/>
          </a:xfrm>
          <a:prstGeom prst="rect">
            <a:avLst/>
          </a:prstGeom>
          <a:noFill/>
          <a:ln>
            <a:noFill/>
          </a:ln>
        </p:spPr>
        <p:txBody>
          <a:bodyPr spcFirstLastPara="1" wrap="square" lIns="91425" tIns="91425" rIns="91425" bIns="91425" anchor="t" anchorCtr="0">
            <a:spAutoFit/>
          </a:bodyPr>
          <a:lstStyle/>
          <a:p>
            <a:pPr lvl="0">
              <a:buSzPts val="1400"/>
            </a:pPr>
            <a:r>
              <a:rPr lang="en-US" dirty="0"/>
              <a:t>Develop a detailed implementation plan: </a:t>
            </a:r>
            <a:br>
              <a:rPr lang="en-US" dirty="0"/>
            </a:br>
            <a:r>
              <a:rPr lang="en-US" dirty="0"/>
              <a:t>We would start by creating a detailed plan that outlines :</a:t>
            </a:r>
            <a:br>
              <a:rPr lang="en-US" dirty="0"/>
            </a:br>
            <a:r>
              <a:rPr lang="en-US" dirty="0"/>
              <a:t> </a:t>
            </a:r>
            <a:r>
              <a:rPr lang="en-US" dirty="0" smtClean="0"/>
              <a:t>      </a:t>
            </a:r>
          </a:p>
          <a:p>
            <a:pPr marL="285750" lvl="0" indent="-285750">
              <a:buSzPts val="1400"/>
              <a:buFont typeface="Wingdings" panose="05000000000000000000" pitchFamily="2" charset="2"/>
              <a:buChar char="Ø"/>
            </a:pPr>
            <a:r>
              <a:rPr lang="en-US" dirty="0"/>
              <a:t>S</a:t>
            </a:r>
            <a:r>
              <a:rPr lang="en-US" dirty="0" smtClean="0"/>
              <a:t>pecific activities (Increase user engagement)</a:t>
            </a:r>
            <a:endParaRPr lang="en-US" dirty="0"/>
          </a:p>
          <a:p>
            <a:pPr marL="285750" lvl="0" indent="-285750">
              <a:buSzPts val="1400"/>
              <a:buFont typeface="Wingdings" panose="05000000000000000000" pitchFamily="2" charset="2"/>
              <a:buChar char="Ø"/>
            </a:pPr>
            <a:r>
              <a:rPr lang="en-US" dirty="0" smtClean="0"/>
              <a:t>Content Creation and Management (High quality image, relevant content) </a:t>
            </a:r>
          </a:p>
          <a:p>
            <a:pPr marL="285750" lvl="0" indent="-285750">
              <a:buSzPts val="1400"/>
              <a:buFont typeface="Wingdings" panose="05000000000000000000" pitchFamily="2" charset="2"/>
              <a:buChar char="Ø"/>
            </a:pPr>
            <a:r>
              <a:rPr lang="en-US" dirty="0" smtClean="0"/>
              <a:t>Milestone </a:t>
            </a:r>
          </a:p>
          <a:p>
            <a:pPr marL="285750" lvl="0" indent="-285750">
              <a:buSzPts val="1400"/>
              <a:buFont typeface="Wingdings" panose="05000000000000000000" pitchFamily="2" charset="2"/>
              <a:buChar char="Ø"/>
            </a:pPr>
            <a:r>
              <a:rPr lang="en-US" dirty="0"/>
              <a:t>R</a:t>
            </a:r>
            <a:r>
              <a:rPr lang="en-US" dirty="0" smtClean="0"/>
              <a:t>esources </a:t>
            </a:r>
            <a:r>
              <a:rPr lang="en-US" dirty="0"/>
              <a:t>to implement the prototype at a large scale</a:t>
            </a:r>
            <a:r>
              <a:rPr lang="en-US" dirty="0" smtClean="0"/>
              <a:t>. </a:t>
            </a:r>
            <a:endParaRPr sz="1400" b="0" i="0" u="none" strike="noStrike" cap="none" dirty="0">
              <a:solidFill>
                <a:schemeClr val="dk1"/>
              </a:solidFill>
              <a:latin typeface="Open Sans"/>
              <a:ea typeface="Open Sans"/>
              <a:cs typeface="Open Sans"/>
              <a:sym typeface="Open Sans"/>
            </a:endParaRPr>
          </a:p>
        </p:txBody>
      </p:sp>
      <p:sp>
        <p:nvSpPr>
          <p:cNvPr id="153" name="Google Shape;153;g22e4054541f_0_35"/>
          <p:cNvSpPr txBox="1"/>
          <p:nvPr/>
        </p:nvSpPr>
        <p:spPr>
          <a:xfrm>
            <a:off x="-3948150" y="30442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Text Placeholder 5"/>
          <p:cNvSpPr>
            <a:spLocks noGrp="1"/>
          </p:cNvSpPr>
          <p:nvPr>
            <p:ph type="body" idx="1"/>
          </p:nvPr>
        </p:nvSpPr>
        <p:spPr>
          <a:xfrm>
            <a:off x="93600" y="2714400"/>
            <a:ext cx="7855530" cy="2159007"/>
          </a:xfrm>
        </p:spPr>
        <p:txBody>
          <a:bodyPr>
            <a:normAutofit/>
          </a:bodyPr>
          <a:lstStyle/>
          <a:p>
            <a:pPr marL="114300" indent="0">
              <a:buNone/>
            </a:pPr>
            <a:r>
              <a:rPr lang="en-US" sz="1400" u="sng" dirty="0">
                <a:solidFill>
                  <a:srgbClr val="000000"/>
                </a:solidFill>
              </a:rPr>
              <a:t>Communication and Training</a:t>
            </a:r>
          </a:p>
          <a:p>
            <a:pPr marL="114300" indent="0">
              <a:buNone/>
            </a:pPr>
            <a:endParaRPr lang="en-US" sz="1400" dirty="0" smtClean="0">
              <a:solidFill>
                <a:srgbClr val="000000"/>
              </a:solidFill>
            </a:endParaRPr>
          </a:p>
          <a:p>
            <a:pPr marL="114300" indent="0">
              <a:buNone/>
            </a:pPr>
            <a:r>
              <a:rPr lang="en-US" sz="1400" dirty="0" smtClean="0">
                <a:solidFill>
                  <a:srgbClr val="000000"/>
                </a:solidFill>
              </a:rPr>
              <a:t>Ensure that </a:t>
            </a:r>
            <a:r>
              <a:rPr lang="en-US" sz="1400" dirty="0">
                <a:solidFill>
                  <a:srgbClr val="000000"/>
                </a:solidFill>
              </a:rPr>
              <a:t>customer support and service teams are aware of the changes and are equipped to assist users with any questions or issues. If significant changes are made, consider providing training for customer-facing teams.</a:t>
            </a:r>
          </a:p>
          <a:p>
            <a:pPr marL="114300" indent="0">
              <a:buNone/>
            </a:pPr>
            <a:r>
              <a:rPr lang="en-US" sz="1200" dirty="0" smtClean="0">
                <a:solidFill>
                  <a:schemeClr val="tx1"/>
                </a:solidFill>
              </a:rPr>
              <a:t>  </a:t>
            </a:r>
            <a:endParaRPr lang="en-US" sz="1200" dirty="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1023</Words>
  <Application>Microsoft Office PowerPoint</Application>
  <PresentationFormat>Custom</PresentationFormat>
  <Paragraphs>122</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Wingdings</vt:lpstr>
      <vt:lpstr>Poppins Medium</vt:lpstr>
      <vt:lpstr>Courier New</vt:lpstr>
      <vt:lpstr>Open Sans</vt:lpstr>
      <vt:lpstr>Calibri</vt:lpstr>
      <vt:lpstr>Poppins Light</vt:lpstr>
      <vt:lpstr>Poppins</vt:lpstr>
      <vt:lpstr>Simple Light</vt:lpstr>
      <vt:lpstr>PowerPoint Presentation</vt:lpstr>
      <vt:lpstr>Problem Statement</vt:lpstr>
      <vt:lpstr>Scenario – Suppose you are a potential customer visiting our e-commerce website for the first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Prashant Kumar</cp:lastModifiedBy>
  <cp:revision>27</cp:revision>
  <dcterms:modified xsi:type="dcterms:W3CDTF">2023-09-21T09:15:47Z</dcterms:modified>
</cp:coreProperties>
</file>